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07" r:id="rId3"/>
    <p:sldId id="315" r:id="rId4"/>
    <p:sldId id="345" r:id="rId5"/>
    <p:sldId id="346" r:id="rId6"/>
    <p:sldId id="347" r:id="rId7"/>
    <p:sldId id="328" r:id="rId8"/>
    <p:sldId id="329" r:id="rId9"/>
    <p:sldId id="348" r:id="rId10"/>
    <p:sldId id="349" r:id="rId11"/>
    <p:sldId id="350" r:id="rId12"/>
    <p:sldId id="351" r:id="rId13"/>
    <p:sldId id="334" r:id="rId14"/>
    <p:sldId id="353" r:id="rId15"/>
    <p:sldId id="337" r:id="rId16"/>
    <p:sldId id="323" r:id="rId17"/>
    <p:sldId id="309" r:id="rId18"/>
    <p:sldId id="338" r:id="rId19"/>
    <p:sldId id="340" r:id="rId20"/>
    <p:sldId id="387" r:id="rId21"/>
    <p:sldId id="377" r:id="rId22"/>
    <p:sldId id="341" r:id="rId23"/>
    <p:sldId id="372" r:id="rId24"/>
    <p:sldId id="382" r:id="rId25"/>
    <p:sldId id="369" r:id="rId26"/>
    <p:sldId id="342" r:id="rId27"/>
    <p:sldId id="380" r:id="rId28"/>
    <p:sldId id="383" r:id="rId29"/>
    <p:sldId id="379" r:id="rId30"/>
    <p:sldId id="388" r:id="rId31"/>
    <p:sldId id="355" r:id="rId32"/>
    <p:sldId id="384" r:id="rId33"/>
    <p:sldId id="356" r:id="rId34"/>
    <p:sldId id="344" r:id="rId35"/>
    <p:sldId id="381" r:id="rId36"/>
    <p:sldId id="358" r:id="rId37"/>
    <p:sldId id="378" r:id="rId38"/>
    <p:sldId id="361" r:id="rId39"/>
    <p:sldId id="362" r:id="rId40"/>
    <p:sldId id="390" r:id="rId41"/>
    <p:sldId id="370" r:id="rId42"/>
    <p:sldId id="363" r:id="rId43"/>
    <p:sldId id="364" r:id="rId44"/>
    <p:sldId id="365" r:id="rId45"/>
    <p:sldId id="366" r:id="rId46"/>
    <p:sldId id="367" r:id="rId47"/>
    <p:sldId id="368" r:id="rId48"/>
    <p:sldId id="376" r:id="rId49"/>
    <p:sldId id="389" r:id="rId50"/>
    <p:sldId id="371" r:id="rId51"/>
    <p:sldId id="312" r:id="rId52"/>
    <p:sldId id="386" r:id="rId53"/>
    <p:sldId id="293" r:id="rId54"/>
    <p:sldId id="314" r:id="rId55"/>
    <p:sldId id="373" r:id="rId56"/>
    <p:sldId id="306" r:id="rId5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948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184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maneira mais fácil de melhorar o desempenho do modelo de rede é aumentar o número de parâmetros. 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243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A maneira mais fácil de melhorar o desempenho do modelo de rede é aumentar o número de parâmetros. 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53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número de filtros. Na fase de teste, essa camada pode ser integrada à camada de convolução anterior para aumentar a eficiência computacional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072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descobrimos que aumentar o número de mapas de recursos acima de um determinado nível tornaria o procedimento de treinamento numericamente instável. Um fenômeno semelhante foi relatado por </a:t>
            </a:r>
            <a:r>
              <a:rPr lang="pt-BR" dirty="0" err="1"/>
              <a:t>Szegedy</a:t>
            </a:r>
            <a:r>
              <a:rPr lang="pt-BR" dirty="0"/>
              <a:t> et al. [24]. Resolvemos esse problema adotando o escalonamento residual [24] com fator 0,1. Em cada bloco residual, camadas de escala constante são colocadas após as últimas camadas de convolução. Esses módulos estabilizam bastante o procedimento de treinamento quando se usa um grande número de filtros. Na fase de teste, essa camada pode ser integrada à camada de convolução anterior para aumentar a eficiência computacional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4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 is to combine these from scale factor in one model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38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Transferência de conhecimento em várias escalas</a:t>
            </a:r>
          </a:p>
          <a:p>
            <a:r>
              <a:rPr lang="pt-BR" dirty="0"/>
              <a:t>Quando treinamos com redes </a:t>
            </a:r>
            <a:r>
              <a:rPr lang="pt-BR" dirty="0" err="1"/>
              <a:t>pré</a:t>
            </a:r>
            <a:r>
              <a:rPr lang="pt-BR" dirty="0"/>
              <a:t>-treinadas, obtemos melhores </a:t>
            </a:r>
            <a:r>
              <a:rPr lang="pt-BR" dirty="0" err="1"/>
              <a:t>resultados.Podemos</a:t>
            </a:r>
            <a:r>
              <a:rPr lang="pt-BR" dirty="0"/>
              <a:t> ver a linha vermelha, que indica o melhor desempenho. Em azul, a rede </a:t>
            </a:r>
            <a:r>
              <a:rPr lang="pt-BR" dirty="0" err="1"/>
              <a:t>pré</a:t>
            </a:r>
            <a:r>
              <a:rPr lang="pt-BR" dirty="0"/>
              <a:t>-treinada e, em verde, a rede treinada do zero.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678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Teim</a:t>
            </a:r>
            <a:r>
              <a:rPr lang="en-US" dirty="0"/>
              <a:t> </a:t>
            </a:r>
            <a:r>
              <a:rPr lang="en-US" dirty="0" err="1"/>
              <a:t>treis</a:t>
            </a:r>
            <a:r>
              <a:rPr lang="en-US" dirty="0"/>
              <a:t> </a:t>
            </a:r>
            <a:r>
              <a:rPr lang="en-US" dirty="0" err="1"/>
              <a:t>blocos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43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of 3 scale-specific branches is activated at each iteration.</a:t>
            </a:r>
          </a:p>
          <a:p>
            <a:r>
              <a:rPr lang="en-US" dirty="0"/>
              <a:t>A mini-batch consists of single-scale patches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81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Ii</a:t>
            </a:r>
            <a:r>
              <a:rPr lang="en-US" dirty="0"/>
              <a:t> is very clear that the proposed method better than existing method, all the dataset with the proposed method </a:t>
            </a:r>
            <a:r>
              <a:rPr lang="en-US" dirty="0" err="1"/>
              <a:t>tuvo</a:t>
            </a:r>
            <a:r>
              <a:rPr lang="en-US" dirty="0"/>
              <a:t> </a:t>
            </a:r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57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13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treinar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, </a:t>
            </a:r>
            <a:r>
              <a:rPr lang="en-US" dirty="0" err="1"/>
              <a:t>precisamos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62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Esses modelos precisam ser treinados separadamente, por isso não são muito eficientes  Em 2016, surgiu o VDSR.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0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Aparece entao SRResNEt</a:t>
            </a:r>
          </a:p>
          <a:p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Portanto, aplicar a arquitetura ResNet diretamente a problemas de visão de baixo nível, como a super-resolução, pode não ser o ideal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39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Portanto, aplicar a arquitetura ResNet diretamente a problemas de visão de baixo nível, como a super-resolução, pode não ser o ideal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18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SSIM é uma medida que representa a similaridade estrutural; quando a imagem é idêntica, ela tem um valor de 1.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50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986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comparação com a arquitetura </a:t>
            </a:r>
            <a:r>
              <a:rPr lang="pt-BR" dirty="0" err="1"/>
              <a:t>SRResNet</a:t>
            </a:r>
            <a:r>
              <a:rPr lang="pt-BR" dirty="0"/>
              <a:t> as camadas de normalização são eliminadas , conforme </a:t>
            </a:r>
            <a:r>
              <a:rPr lang="pt-BR" dirty="0" err="1"/>
              <a:t>Nah</a:t>
            </a:r>
            <a:r>
              <a:rPr lang="pt-BR" dirty="0"/>
              <a:t> et al.[19] apresentaram em seu trabalho de remoção de distorção de imagens. Como as camadas de normalização em lote normalizam os recursos, elas eliminam a flexibilidade de alcance das redes ao normalizar os recursos, é melhor removê-las. Mostramos experimentalmente que essa simples modificação aumenta substancialmente o desempenho, conforme detalhado na Seção 4. 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2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asserm/super-resolution/blob/master/article.ipynb" TargetMode="External"/><Relationship Id="rId2" Type="http://schemas.openxmlformats.org/officeDocument/2006/relationships/hyperlink" Target="https://keras.io/examples/vision/edsr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7470"/>
            <a:ext cx="9144000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/>
              <a:t>Enhanced </a:t>
            </a:r>
            <a:r>
              <a:rPr lang="pt-BR" b="1" i="1" dirty="0" err="1"/>
              <a:t>Deep</a:t>
            </a:r>
            <a:r>
              <a:rPr lang="pt-BR" b="1" i="1" dirty="0"/>
              <a:t> Residual Networks for Single </a:t>
            </a:r>
            <a:r>
              <a:rPr lang="pt-BR" b="1" i="1" dirty="0" err="1"/>
              <a:t>Image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 err="1"/>
              <a:t>Super-Resolution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Eylen Jhuliana Mercado Ontiveros</a:t>
            </a:r>
          </a:p>
          <a:p>
            <a:r>
              <a:rPr lang="pt-BR" dirty="0"/>
              <a:t>eylen.ontiveros@mtel.inatel.br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4075452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3DAF-A8B1-1CB3-871B-38ABDA7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VDSR (Very Deep Super Resolution)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186B3-AB61-1332-98AE-C8D8F16E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39" y="1881757"/>
            <a:ext cx="3917698" cy="4351338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Requer uma imagem interpolada </a:t>
            </a:r>
            <a:r>
              <a:rPr lang="pt-BR" sz="2400" dirty="0" err="1"/>
              <a:t>bi-cúbica</a:t>
            </a:r>
            <a:r>
              <a:rPr lang="pt-BR" sz="2400" dirty="0"/>
              <a:t> como entrada.</a:t>
            </a:r>
          </a:p>
          <a:p>
            <a:pPr algn="just"/>
            <a:r>
              <a:rPr lang="pt-BR" sz="2400" dirty="0"/>
              <a:t>O que leva a um maior tempo de computação e memória em comparação com as arquiteturas com método de </a:t>
            </a:r>
            <a:r>
              <a:rPr lang="pt-BR" sz="2400" dirty="0" err="1"/>
              <a:t>sobre-amostragem</a:t>
            </a:r>
            <a:r>
              <a:rPr lang="pt-BR" sz="2400" dirty="0"/>
              <a:t> específico de escala.</a:t>
            </a:r>
          </a:p>
          <a:p>
            <a:pPr marL="0" indent="0">
              <a:buNone/>
            </a:pPr>
            <a:endParaRPr lang="es-BO" dirty="0"/>
          </a:p>
        </p:txBody>
      </p:sp>
      <p:pic>
        <p:nvPicPr>
          <p:cNvPr id="2050" name="Picture 2" descr="Review: VDSR (Super Resolution). This time, VDSR (Very Deep Super… | by  Sik-Ho Tsang | Towards Data Science">
            <a:extLst>
              <a:ext uri="{FF2B5EF4-FFF2-40B4-BE49-F238E27FC236}">
                <a16:creationId xmlns:a16="http://schemas.microsoft.com/office/drawing/2014/main" id="{0FE19185-C28A-A0E5-F399-BAF5757B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37" y="1881757"/>
            <a:ext cx="7587989" cy="34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94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FD65B-5A67-782D-DF6F-C5986A88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5F19-93EF-A991-8D6A-C36CC213A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0986" cy="4351338"/>
          </a:xfrm>
        </p:spPr>
        <p:txBody>
          <a:bodyPr/>
          <a:lstStyle/>
          <a:p>
            <a:r>
              <a:rPr lang="pt-BR" dirty="0"/>
              <a:t>Resolvido com sucesso esses problemas de tempo e memória com bom desempenho</a:t>
            </a:r>
          </a:p>
          <a:p>
            <a:r>
              <a:rPr lang="es-BO" dirty="0" err="1"/>
              <a:t>Emprega</a:t>
            </a:r>
            <a:r>
              <a:rPr lang="es-BO" dirty="0"/>
              <a:t> a </a:t>
            </a:r>
            <a:r>
              <a:rPr lang="es-BO" dirty="0" err="1"/>
              <a:t>arquitetura</a:t>
            </a:r>
            <a:r>
              <a:rPr lang="es-BO" dirty="0"/>
              <a:t> </a:t>
            </a:r>
            <a:r>
              <a:rPr lang="es-BO" dirty="0" err="1"/>
              <a:t>ResNet</a:t>
            </a:r>
            <a:r>
              <a:rPr lang="pt-BR" dirty="0"/>
              <a:t> sem muitas modificações.</a:t>
            </a:r>
          </a:p>
          <a:p>
            <a:pPr lvl="1"/>
            <a:endParaRPr lang="es-BO" dirty="0"/>
          </a:p>
          <a:p>
            <a:pPr lvl="1"/>
            <a:r>
              <a:rPr lang="pt-BR" dirty="0" err="1"/>
              <a:t>ResNet</a:t>
            </a:r>
            <a:r>
              <a:rPr lang="pt-BR" dirty="0"/>
              <a:t> original foi proposta para resolver problemas de visão computacional de nível superior, como classificação e detecção de imagens.</a:t>
            </a:r>
            <a:endParaRPr lang="es-BO" dirty="0"/>
          </a:p>
        </p:txBody>
      </p:sp>
      <p:pic>
        <p:nvPicPr>
          <p:cNvPr id="307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2C233ABC-2242-AFEF-17CE-9A7C1960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7439186" y="8478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7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FD65B-5A67-782D-DF6F-C5986A88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5F19-93EF-A991-8D6A-C36CC213A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0986" cy="4351338"/>
          </a:xfrm>
        </p:spPr>
        <p:txBody>
          <a:bodyPr>
            <a:normAutofit/>
          </a:bodyPr>
          <a:lstStyle/>
          <a:p>
            <a:r>
              <a:rPr lang="pt-BR" dirty="0"/>
              <a:t>Otimizam analisando e removendo módulos desnecessários para simplificar a arquitetura da rede.</a:t>
            </a:r>
          </a:p>
          <a:p>
            <a:r>
              <a:rPr lang="es-BO" dirty="0" err="1"/>
              <a:t>Treinamento</a:t>
            </a:r>
            <a:r>
              <a:rPr lang="es-BO" dirty="0"/>
              <a:t>: </a:t>
            </a:r>
          </a:p>
          <a:p>
            <a:pPr lvl="1"/>
            <a:r>
              <a:rPr lang="pt-BR" dirty="0"/>
              <a:t>Com uma função de perda apropriada </a:t>
            </a:r>
          </a:p>
          <a:p>
            <a:pPr lvl="1"/>
            <a:r>
              <a:rPr lang="pt-BR" dirty="0"/>
              <a:t>Modificação cuidadosa do modelo durante o treinamento.</a:t>
            </a:r>
          </a:p>
          <a:p>
            <a:r>
              <a:rPr lang="pt-BR" dirty="0"/>
              <a:t>Mostram experimentalmente que o esquema modificado produz melhores resultados.</a:t>
            </a:r>
            <a:endParaRPr lang="es-BO" dirty="0"/>
          </a:p>
        </p:txBody>
      </p:sp>
      <p:pic>
        <p:nvPicPr>
          <p:cNvPr id="307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2C233ABC-2242-AFEF-17CE-9A7C1960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7439186" y="8478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75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39803-DCAF-3884-4377-8BBB8BF3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2C8A527-F4EB-EBED-FDCC-779106966332}"/>
              </a:ext>
            </a:extLst>
          </p:cNvPr>
          <p:cNvSpPr/>
          <p:nvPr/>
        </p:nvSpPr>
        <p:spPr>
          <a:xfrm>
            <a:off x="1551765" y="1690688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Nova arquitetura em várias escalas</a:t>
            </a:r>
            <a:endParaRPr lang="es-B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AD5F0D9-30BF-2924-BE61-1C605D1F7861}"/>
              </a:ext>
            </a:extLst>
          </p:cNvPr>
          <p:cNvSpPr/>
          <p:nvPr/>
        </p:nvSpPr>
        <p:spPr>
          <a:xfrm>
            <a:off x="5214531" y="1710155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Compartilha a maioria dos parâmetros </a:t>
            </a:r>
            <a:endParaRPr lang="es-B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D1E5792-9DC2-F155-35D8-67CEC57C8CAA}"/>
              </a:ext>
            </a:extLst>
          </p:cNvPr>
          <p:cNvSpPr/>
          <p:nvPr/>
        </p:nvSpPr>
        <p:spPr>
          <a:xfrm>
            <a:off x="8877298" y="1690688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Diferentes escalas</a:t>
            </a:r>
            <a:endParaRPr lang="es-B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BE9FFE9-6AB1-AEF5-D51C-8061F8E3622E}"/>
              </a:ext>
            </a:extLst>
          </p:cNvPr>
          <p:cNvSpPr/>
          <p:nvPr/>
        </p:nvSpPr>
        <p:spPr>
          <a:xfrm>
            <a:off x="3117094" y="3723643"/>
            <a:ext cx="1937289" cy="1766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Modelo de várias escalas proposto</a:t>
            </a:r>
            <a:endParaRPr lang="es-B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B6D79B9-2E6F-99FD-78A9-79257719BCB8}"/>
              </a:ext>
            </a:extLst>
          </p:cNvPr>
          <p:cNvSpPr/>
          <p:nvPr/>
        </p:nvSpPr>
        <p:spPr>
          <a:xfrm>
            <a:off x="7389461" y="3777370"/>
            <a:ext cx="1937289" cy="1766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Modelos de escala única</a:t>
            </a:r>
            <a:endParaRPr lang="es-BO" dirty="0"/>
          </a:p>
        </p:txBody>
      </p:sp>
      <p:sp>
        <p:nvSpPr>
          <p:cNvPr id="9" name="Forma en L 8">
            <a:extLst>
              <a:ext uri="{FF2B5EF4-FFF2-40B4-BE49-F238E27FC236}">
                <a16:creationId xmlns:a16="http://schemas.microsoft.com/office/drawing/2014/main" id="{75088FE6-46AC-DA68-36B5-07FAD5570AA6}"/>
              </a:ext>
            </a:extLst>
          </p:cNvPr>
          <p:cNvSpPr/>
          <p:nvPr/>
        </p:nvSpPr>
        <p:spPr>
          <a:xfrm rot="2736776">
            <a:off x="5747401" y="4288385"/>
            <a:ext cx="949042" cy="998596"/>
          </a:xfrm>
          <a:prstGeom prst="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83D27-1394-80B9-FBE9-34E5D047E8E4}"/>
              </a:ext>
            </a:extLst>
          </p:cNvPr>
          <p:cNvSpPr txBox="1"/>
          <p:nvPr/>
        </p:nvSpPr>
        <p:spPr>
          <a:xfrm>
            <a:off x="2612755" y="5770301"/>
            <a:ext cx="834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/>
              <a:t>Menos parámetros mas </a:t>
            </a:r>
            <a:r>
              <a:rPr lang="es-BO" sz="2400" dirty="0" err="1"/>
              <a:t>apresenta</a:t>
            </a:r>
            <a:r>
              <a:rPr lang="es-BO" sz="2400" dirty="0"/>
              <a:t> </a:t>
            </a:r>
            <a:r>
              <a:rPr lang="es-BO" sz="2400" dirty="0" err="1"/>
              <a:t>desempenho</a:t>
            </a:r>
            <a:r>
              <a:rPr lang="es-BO" sz="2400" dirty="0"/>
              <a:t> </a:t>
            </a:r>
            <a:r>
              <a:rPr lang="es-BO" sz="2400" dirty="0" err="1"/>
              <a:t>comparável</a:t>
            </a:r>
            <a:r>
              <a:rPr lang="es-BO" sz="2400" dirty="0"/>
              <a:t>.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CD12EDB-30F8-811D-C2C4-D0516F0D9F9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489054" y="2574092"/>
            <a:ext cx="1725477" cy="19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728CF75-74DA-2489-1A41-C22CE04AE2FF}"/>
              </a:ext>
            </a:extLst>
          </p:cNvPr>
          <p:cNvCxnSpPr>
            <a:stCxn id="5" idx="3"/>
          </p:cNvCxnSpPr>
          <p:nvPr/>
        </p:nvCxnSpPr>
        <p:spPr>
          <a:xfrm flipV="1">
            <a:off x="7151820" y="2593558"/>
            <a:ext cx="1725478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A3D80-0923-8324-8EE2-3CE332C7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B46CD-94BB-6C99-1A71-ECC73C30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670"/>
            <a:ext cx="10515600" cy="4351338"/>
          </a:xfrm>
        </p:spPr>
        <p:txBody>
          <a:bodyPr/>
          <a:lstStyle/>
          <a:p>
            <a:r>
              <a:rPr lang="pt-BR" dirty="0"/>
              <a:t>As redes de </a:t>
            </a:r>
            <a:r>
              <a:rPr lang="pt-BR" dirty="0" err="1"/>
              <a:t>super-resolução</a:t>
            </a:r>
            <a:r>
              <a:rPr lang="pt-BR" dirty="0"/>
              <a:t> de escala única e múltipla propostas apresentam o desempenho mais avançado em todos os conjuntos de dados em termos de:</a:t>
            </a:r>
          </a:p>
          <a:p>
            <a:pPr lvl="1"/>
            <a:r>
              <a:rPr lang="pt-BR" dirty="0"/>
              <a:t>PSNR (</a:t>
            </a:r>
            <a:r>
              <a:rPr lang="pt-BR" dirty="0" err="1"/>
              <a:t>Peak</a:t>
            </a:r>
            <a:r>
              <a:rPr lang="pt-BR" dirty="0"/>
              <a:t>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Noise </a:t>
            </a:r>
            <a:r>
              <a:rPr lang="pt-BR" dirty="0" err="1"/>
              <a:t>Ratio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SSIM (</a:t>
            </a:r>
            <a:r>
              <a:rPr lang="pt-BR" dirty="0" err="1"/>
              <a:t>Structural</a:t>
            </a:r>
            <a:r>
              <a:rPr lang="pt-BR" dirty="0"/>
              <a:t> </a:t>
            </a:r>
            <a:r>
              <a:rPr lang="pt-BR" dirty="0" err="1"/>
              <a:t>Similarity</a:t>
            </a:r>
            <a:r>
              <a:rPr lang="pt-BR" dirty="0"/>
              <a:t> Index </a:t>
            </a:r>
            <a:r>
              <a:rPr lang="pt-BR" dirty="0" err="1"/>
              <a:t>Measure</a:t>
            </a:r>
            <a:r>
              <a:rPr lang="pt-BR" dirty="0"/>
              <a:t>)</a:t>
            </a:r>
            <a:endParaRPr lang="es-BO" dirty="0"/>
          </a:p>
        </p:txBody>
      </p:sp>
      <p:pic>
        <p:nvPicPr>
          <p:cNvPr id="4100" name="Picture 4" descr="A Quick Overview of Methods to Measure the Similarity Between Images | by  Data Monsters | Medium">
            <a:extLst>
              <a:ext uri="{FF2B5EF4-FFF2-40B4-BE49-F238E27FC236}">
                <a16:creationId xmlns:a16="http://schemas.microsoft.com/office/drawing/2014/main" id="{A2E2C5E6-C518-09A4-7342-476EE1D05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1" b="12658"/>
          <a:stretch/>
        </p:blipFill>
        <p:spPr bwMode="auto">
          <a:xfrm>
            <a:off x="838200" y="3636169"/>
            <a:ext cx="10738741" cy="285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6027C-0A52-E8B1-DD25-55A6D2B6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38DAF5-F9B8-B95A-5A62-EAFC2C6F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r>
              <a:rPr lang="pt-BR" dirty="0"/>
              <a:t>As redes residuais apresentaram excelente desempenho em problemas de visão computacional, desde as tarefas de baixo nível até as de alto nível.</a:t>
            </a:r>
          </a:p>
          <a:p>
            <a:pPr lvl="1"/>
            <a:r>
              <a:rPr lang="pt-BR" dirty="0"/>
              <a:t>Embora </a:t>
            </a:r>
            <a:r>
              <a:rPr lang="pt-BR" dirty="0" err="1"/>
              <a:t>Ledig</a:t>
            </a:r>
            <a:r>
              <a:rPr lang="pt-BR" dirty="0"/>
              <a:t> et al. tenham aplicado com sucesso a arquitetura </a:t>
            </a:r>
            <a:r>
              <a:rPr lang="pt-BR" dirty="0" err="1"/>
              <a:t>ResNet</a:t>
            </a:r>
            <a:r>
              <a:rPr lang="pt-BR" dirty="0"/>
              <a:t> ao problema de </a:t>
            </a:r>
            <a:r>
              <a:rPr lang="pt-BR" dirty="0" err="1"/>
              <a:t>super-resolução</a:t>
            </a:r>
            <a:r>
              <a:rPr lang="pt-BR" dirty="0"/>
              <a:t> com </a:t>
            </a:r>
            <a:r>
              <a:rPr lang="pt-BR" dirty="0" err="1"/>
              <a:t>SRResNet</a:t>
            </a:r>
            <a:endParaRPr lang="es-BO" dirty="0"/>
          </a:p>
        </p:txBody>
      </p:sp>
      <p:pic>
        <p:nvPicPr>
          <p:cNvPr id="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95090744-39C2-6AB2-4F6A-7B6918D96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6971826" y="8986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8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F5C32-8F99-7D49-B3D5-C749F4EA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0A893D-AA62-2E17-2980-44A143B53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384" y="845143"/>
            <a:ext cx="5320973" cy="157472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28783B-20CA-50B0-144B-9C91F2E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09" y="2760901"/>
            <a:ext cx="5332597" cy="14530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8F995-BF2E-1F1E-43AA-25C50AFB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84" y="4554962"/>
            <a:ext cx="5320973" cy="154827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8DE9F1-A112-8E40-9DE7-5B2E9742C2B8}"/>
              </a:ext>
            </a:extLst>
          </p:cNvPr>
          <p:cNvSpPr txBox="1">
            <a:spLocks/>
          </p:cNvSpPr>
          <p:nvPr/>
        </p:nvSpPr>
        <p:spPr>
          <a:xfrm>
            <a:off x="726440" y="1724501"/>
            <a:ext cx="5135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Quanto ao funcionamento interno do EDSR, ele aproveita as conexões residuais para melhorar a qualidade das imagens de saída. </a:t>
            </a:r>
          </a:p>
          <a:p>
            <a:r>
              <a:rPr lang="pt-BR" dirty="0"/>
              <a:t>Durante o treinamento, o modelo aprende a calcular as diferenças entre a versão de baixa resolução da imagem e sua contraparte de alta resolução, usando essas informações para gerar imagens de alta qualidade.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99979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06440" cy="435133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A arquitetura EDSR é composta por uma série de blocos residuais, cada um dos quais processa a imagem de entrada e aprende a reconstruir uma versão de alta resolução dela. </a:t>
            </a:r>
          </a:p>
          <a:p>
            <a:r>
              <a:rPr lang="pt-BR" dirty="0"/>
              <a:t>Esses blocos são projetados para capturar e preservar os detalhes finos da imagem.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Ele usa conexões de salto locais e globais para facilitar o aprendizado e realiza o dimensionamento no final da rede, permitindo que imagens de alta resolução de diferentes fatores de dimensionamento sejam reconstruídas em um único modelo.</a:t>
            </a:r>
            <a:endParaRPr lang="pt-B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7E8650-3BDA-98E8-6C47-8470F1EF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575" y="1608415"/>
            <a:ext cx="5189732" cy="4433611"/>
          </a:xfrm>
          <a:prstGeom prst="rect">
            <a:avLst/>
          </a:prstGeom>
        </p:spPr>
      </p:pic>
      <p:pic>
        <p:nvPicPr>
          <p:cNvPr id="2050" name="Picture 2" descr="Red neuronal residual - Wikipedia, la enciclopedia libre">
            <a:extLst>
              <a:ext uri="{FF2B5EF4-FFF2-40B4-BE49-F238E27FC236}">
                <a16:creationId xmlns:a16="http://schemas.microsoft.com/office/drawing/2014/main" id="{4C2FA2AE-E2B9-C6F1-08FB-EA203B21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86" y="119063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3464-8684-850A-4ECC-4F52C5CA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Blocks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5E6842-2AA5-7208-EC0D-44080AD1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9305"/>
            <a:ext cx="5471160" cy="435233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30D8BA-F943-168C-77EB-712B12491709}"/>
              </a:ext>
            </a:extLst>
          </p:cNvPr>
          <p:cNvSpPr txBox="1"/>
          <p:nvPr/>
        </p:nvSpPr>
        <p:spPr>
          <a:xfrm>
            <a:off x="6524091" y="1666660"/>
            <a:ext cx="5332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Eliminação das camadas de normalização.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Como as camadas de normalização em lote normalizam os recursos, elas eliminam a flexibilidade de alcance das redes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O uso da memória da GPU também é suficientemente reduzido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Economiza aproximadamente 40% do uso de memória durante o treinamento</a:t>
            </a:r>
          </a:p>
          <a:p>
            <a:endParaRPr lang="pt-BR" sz="2000" dirty="0"/>
          </a:p>
          <a:p>
            <a:r>
              <a:rPr lang="pt-BR" sz="2000" dirty="0"/>
              <a:t>Podemos criar um modelo maior que tenha melhor desempenho do que a estrutura </a:t>
            </a:r>
            <a:r>
              <a:rPr lang="pt-BR" sz="2000" dirty="0" err="1"/>
              <a:t>ResNet</a:t>
            </a:r>
            <a:r>
              <a:rPr lang="pt-BR" sz="2000" dirty="0"/>
              <a:t> convencional com recursos computacionais limitados</a:t>
            </a:r>
            <a:r>
              <a:rPr lang="pt-BR" sz="2400" dirty="0"/>
              <a:t>.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84828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DA34-8C7B-0E00-FC87-8A902A11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430"/>
            <a:ext cx="10515600" cy="1325563"/>
          </a:xfrm>
        </p:spPr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963B94-107B-ECE5-AFF0-322C903F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005"/>
            <a:ext cx="4307006" cy="4465993"/>
          </a:xfrm>
        </p:spPr>
        <p:txBody>
          <a:bodyPr>
            <a:noAutofit/>
          </a:bodyPr>
          <a:lstStyle/>
          <a:p>
            <a:pPr algn="just"/>
            <a:r>
              <a:rPr lang="pt-BR" sz="2400" dirty="0"/>
              <a:t>A maneira mais fácil de melhorar o desempenho do modelo de rede é aumentar o número de parâmetros. </a:t>
            </a:r>
          </a:p>
          <a:p>
            <a:pPr algn="just"/>
            <a:r>
              <a:rPr lang="pt-BR" sz="2400" dirty="0"/>
              <a:t>Na rede neural </a:t>
            </a:r>
            <a:r>
              <a:rPr lang="pt-BR" sz="2400" dirty="0" err="1"/>
              <a:t>convolucional</a:t>
            </a:r>
            <a:r>
              <a:rPr lang="pt-BR" sz="2400" dirty="0"/>
              <a:t>, o desempenho do modelo pode ser aprimorado com a aplicação de muitas camadas (B) ou com o aumento do número de filtros (F).</a:t>
            </a:r>
          </a:p>
        </p:txBody>
      </p:sp>
      <p:pic>
        <p:nvPicPr>
          <p:cNvPr id="6" name="Imagen 5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5F76F54F-F35B-A5D2-EF07-FFB19B363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19" y="1863005"/>
            <a:ext cx="6902581" cy="38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9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  <a:latin typeface="-apple-system"/>
              </a:rPr>
              <a:t>A imagem de </a:t>
            </a:r>
            <a:r>
              <a:rPr lang="pt-BR" b="0" i="0" dirty="0" err="1">
                <a:effectLst/>
                <a:latin typeface="-apple-system"/>
              </a:rPr>
              <a:t>super-resolução</a:t>
            </a:r>
            <a:r>
              <a:rPr lang="pt-BR" b="0" i="0" dirty="0">
                <a:effectLst/>
                <a:latin typeface="-apple-system"/>
              </a:rPr>
              <a:t> é um problema fundamental no processamento de imagens, em que o objetivo é melhorar a resolução e a qualidade de uma imagem de baixa resolução para torná-la mais clara e detalhada. 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alta resolução é essencial para uma variedade de aplicações, como telas de alta definição, reconhecimento facial, imagens médicas, entre outras.</a:t>
            </a:r>
            <a:endParaRPr lang="es-B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BR" dirty="0"/>
              <a:t>No entanto, frequentemente encontramos imagens de baixa resolução que não apresentam detalhes importantes. É aí que entra a imagem de </a:t>
            </a:r>
            <a:r>
              <a:rPr lang="pt-BR" dirty="0" err="1"/>
              <a:t>super-resolução</a:t>
            </a:r>
            <a:r>
              <a:rPr lang="pt-BR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2F3E74-E704-058B-143D-663215C8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03932"/>
            <a:ext cx="2832246" cy="29084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8C0FBF-663A-CBF5-5E39-7F9498AC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6" y="3273574"/>
            <a:ext cx="2717940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DA34-8C7B-0E00-FC87-8A902A11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430"/>
            <a:ext cx="10515600" cy="1325563"/>
          </a:xfrm>
        </p:spPr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963B94-107B-ECE5-AFF0-322C903F1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0993"/>
                <a:ext cx="4307006" cy="4465993"/>
              </a:xfrm>
            </p:spPr>
            <p:txBody>
              <a:bodyPr>
                <a:noAutofit/>
              </a:bodyPr>
              <a:lstStyle/>
              <a:p>
                <a:r>
                  <a:rPr lang="pt-BR" sz="2400" dirty="0"/>
                  <a:t>A arquitetura geral da CNN com profundidade </a:t>
                </a:r>
                <a:r>
                  <a:rPr lang="en-US" sz="2400" dirty="0"/>
                  <a:t>“</a:t>
                </a:r>
                <a:r>
                  <a:rPr lang="pt-BR" sz="2400" dirty="0"/>
                  <a:t>B” e largura “F” ocupa aproximadamente O(BF) de memória com parâmetros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400" dirty="0"/>
                  <a:t>).</a:t>
                </a:r>
              </a:p>
              <a:p>
                <a:r>
                  <a:rPr lang="pt-BR" sz="2400" dirty="0"/>
                  <a:t> Portanto, </a:t>
                </a:r>
                <a:r>
                  <a:rPr lang="pt-BR" sz="2400" b="1" dirty="0"/>
                  <a:t>aumentar F em vez de B </a:t>
                </a:r>
                <a:r>
                  <a:rPr lang="pt-BR" sz="2400" dirty="0"/>
                  <a:t>pode maximizar a capacidade do modelo ao considerar recursos computacionais limitados.</a:t>
                </a:r>
              </a:p>
              <a:p>
                <a:pPr algn="just"/>
                <a:endParaRPr lang="pt-BR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963B94-107B-ECE5-AFF0-322C903F1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0993"/>
                <a:ext cx="4307006" cy="4465993"/>
              </a:xfrm>
              <a:blipFill>
                <a:blip r:embed="rId3"/>
                <a:stretch>
                  <a:fillRect l="-1983" t="-1913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5F76F54F-F35B-A5D2-EF07-FFB19B36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3" y="1697374"/>
            <a:ext cx="7142328" cy="40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2C9F5-F106-5568-DF9E-FA68134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Model Size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A8E69-4839-6801-A56A-AD127001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0122"/>
            <a:ext cx="3877814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No </a:t>
            </a:r>
            <a:r>
              <a:rPr lang="en-US" sz="2400" dirty="0" err="1"/>
              <a:t>entanto</a:t>
            </a:r>
            <a:r>
              <a:rPr lang="en-US" sz="2400" dirty="0"/>
              <a:t>, testes </a:t>
            </a:r>
            <a:r>
              <a:rPr lang="en-US" sz="2400" dirty="0" err="1"/>
              <a:t>empíricos</a:t>
            </a:r>
            <a:r>
              <a:rPr lang="en-US" sz="2400" dirty="0"/>
              <a:t> </a:t>
            </a:r>
            <a:r>
              <a:rPr lang="en-US" sz="2400" dirty="0" err="1"/>
              <a:t>mostram</a:t>
            </a:r>
            <a:r>
              <a:rPr lang="en-US" sz="2400" dirty="0"/>
              <a:t> que </a:t>
            </a:r>
            <a:r>
              <a:rPr lang="en-US" sz="2400" dirty="0" err="1"/>
              <a:t>aumentar</a:t>
            </a:r>
            <a:r>
              <a:rPr lang="en-US" sz="2400" dirty="0"/>
              <a:t> #</a:t>
            </a:r>
            <a:r>
              <a:rPr lang="pt-BR" sz="2400" dirty="0"/>
              <a:t>número de filtros (</a:t>
            </a:r>
            <a:r>
              <a:rPr lang="en-US" sz="2400" dirty="0"/>
              <a:t>features) é </a:t>
            </a:r>
            <a:r>
              <a:rPr lang="en-US" sz="2400" dirty="0" err="1"/>
              <a:t>melhor</a:t>
            </a:r>
            <a:r>
              <a:rPr lang="en-US" sz="2400" dirty="0"/>
              <a:t> do que  </a:t>
            </a:r>
            <a:r>
              <a:rPr lang="en-US" sz="2400" dirty="0" err="1"/>
              <a:t>aumentar</a:t>
            </a:r>
            <a:r>
              <a:rPr lang="en-US" sz="2400" dirty="0"/>
              <a:t> </a:t>
            </a:r>
            <a:r>
              <a:rPr lang="en-US" sz="2400" dirty="0" err="1"/>
              <a:t>profundidade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 err="1"/>
              <a:t>Inestabilidade</a:t>
            </a:r>
            <a:r>
              <a:rPr lang="en-US" sz="2400" dirty="0"/>
              <a:t> ocurre </a:t>
            </a:r>
            <a:r>
              <a:rPr lang="en-US" sz="2400" dirty="0" err="1"/>
              <a:t>quando</a:t>
            </a:r>
            <a:r>
              <a:rPr lang="en-US" sz="2400" dirty="0"/>
              <a:t> #features aumenta para 256</a:t>
            </a:r>
            <a:endParaRPr lang="es-B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4C9CE6-D290-08A0-E5E1-0F9751FC2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40" y="1690688"/>
            <a:ext cx="6620730" cy="37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7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D415B-7487-383D-E24E-11249C3A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Model Size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23FF1-1895-76CC-69A6-8DE118365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37" y="14381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Residual </a:t>
            </a:r>
            <a:r>
              <a:rPr lang="pt-BR" sz="2400" dirty="0" err="1">
                <a:solidFill>
                  <a:srgbClr val="FF0000"/>
                </a:solidFill>
              </a:rPr>
              <a:t>Scaling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 err="1">
                <a:solidFill>
                  <a:srgbClr val="FF0000"/>
                </a:solidFill>
              </a:rPr>
              <a:t>Layer</a:t>
            </a:r>
            <a:endParaRPr lang="pt-BR" sz="2400" dirty="0">
              <a:solidFill>
                <a:srgbClr val="FF0000"/>
              </a:solidFill>
            </a:endParaRPr>
          </a:p>
          <a:p>
            <a:r>
              <a:rPr lang="pt-BR" sz="2400" dirty="0"/>
              <a:t>Aumentar o número de filtros (até 256) resulta em instabilidade durante o treinamento.</a:t>
            </a:r>
          </a:p>
          <a:p>
            <a:r>
              <a:rPr lang="pt-BR" sz="2400" dirty="0"/>
              <a:t>Camadas de escalonamento constantes após cada caminho residual evitam essa </a:t>
            </a:r>
            <a:r>
              <a:rPr lang="pt-BR" sz="2400" dirty="0" err="1"/>
              <a:t>inestabilidade</a:t>
            </a:r>
            <a:endParaRPr lang="pt-BR" sz="2400" dirty="0"/>
          </a:p>
          <a:p>
            <a:r>
              <a:rPr lang="pt-BR" sz="2400" dirty="0"/>
              <a:t>O escalonamento residual com fator 0,1 é aplicado no caminho residual antes de adicionar de volta ao caminho </a:t>
            </a:r>
            <a:r>
              <a:rPr lang="pt-BR" sz="2400" dirty="0" err="1"/>
              <a:t>convolucional</a:t>
            </a:r>
            <a:r>
              <a:rPr lang="pt-BR" sz="2400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BE0A45-7799-7140-0AEF-A94444FD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230" y="4310895"/>
            <a:ext cx="5983540" cy="18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2F8CA-0D64-126E-84B4-EB0A3B1E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 Network</a:t>
            </a:r>
            <a:endParaRPr lang="es-BO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771E608-FBD9-EA2E-121D-6296B819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97158"/>
            <a:ext cx="7355976" cy="316393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dirty="0"/>
              <a:t>L1 por pixel em vez de L2</a:t>
            </a:r>
          </a:p>
          <a:p>
            <a:pPr algn="just"/>
            <a:r>
              <a:rPr lang="pt-BR" sz="2400" dirty="0"/>
              <a:t>A perda de MSE (L2) está diretamente relacionada ao PSNR.</a:t>
            </a:r>
          </a:p>
          <a:p>
            <a:pPr algn="just"/>
            <a:r>
              <a:rPr lang="pt-BR" sz="2400" dirty="0"/>
              <a:t>O erro médio quadrático não expressa a percepção humana da fidelidade da imagem porque se preocupa apenas com as diferenças de intensidade em pixels, mas não com as informações estruturais sobre o conteúdo de uma imagem.</a:t>
            </a:r>
          </a:p>
          <a:p>
            <a:pPr algn="just"/>
            <a:r>
              <a:rPr lang="pt-BR" sz="2400" dirty="0"/>
              <a:t>A perda L1 fornece melhor desempenho e convergência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49F2D21-FC52-D409-8055-23EBB19C3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8"/>
          <a:stretch/>
        </p:blipFill>
        <p:spPr>
          <a:xfrm>
            <a:off x="2259453" y="4784657"/>
            <a:ext cx="4958135" cy="18317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CFF3AC-E51C-3659-0952-83994FDC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03" y="2002058"/>
            <a:ext cx="3513547" cy="33330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2ED416-D2AF-7052-EA0B-726251CDE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46"/>
          <a:stretch/>
        </p:blipFill>
        <p:spPr>
          <a:xfrm>
            <a:off x="8137720" y="441789"/>
            <a:ext cx="3920715" cy="14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2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2F8CA-0D64-126E-84B4-EB0A3B1E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 Summary</a:t>
            </a:r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709238-515C-D981-BE62-ED574654C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6" b="15277"/>
          <a:stretch/>
        </p:blipFill>
        <p:spPr>
          <a:xfrm>
            <a:off x="5755759" y="1690688"/>
            <a:ext cx="6436241" cy="4351338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771E608-FBD9-EA2E-121D-6296B819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5048890" cy="4351338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32 blocos residuais com 256 canais </a:t>
            </a:r>
          </a:p>
          <a:p>
            <a:pPr algn="just"/>
            <a:r>
              <a:rPr lang="pt-BR" sz="2400" dirty="0"/>
              <a:t>Sem camadas de normalização</a:t>
            </a:r>
          </a:p>
          <a:p>
            <a:pPr algn="just"/>
            <a:r>
              <a:rPr lang="pt-BR" sz="2400" dirty="0"/>
              <a:t>Global-local </a:t>
            </a:r>
            <a:r>
              <a:rPr lang="pt-BR" sz="2400" dirty="0" err="1"/>
              <a:t>skip</a:t>
            </a:r>
            <a:r>
              <a:rPr lang="pt-BR" sz="2400" dirty="0"/>
              <a:t> connections</a:t>
            </a:r>
          </a:p>
          <a:p>
            <a:pPr algn="just"/>
            <a:r>
              <a:rPr lang="pt-BR" sz="2400" dirty="0"/>
              <a:t>Residual </a:t>
            </a:r>
            <a:r>
              <a:rPr lang="pt-BR" sz="2400" dirty="0" err="1"/>
              <a:t>scaling</a:t>
            </a:r>
            <a:endParaRPr lang="pt-BR" sz="2400" dirty="0"/>
          </a:p>
          <a:p>
            <a:pPr lvl="1" algn="just"/>
            <a:r>
              <a:rPr lang="pt-BR" sz="2000" dirty="0"/>
              <a:t>Fator de escala de 0,1 para adição residual para estabilizar o treinamento</a:t>
            </a:r>
          </a:p>
          <a:p>
            <a:pPr algn="just"/>
            <a:r>
              <a:rPr lang="pt-BR" sz="2400" dirty="0"/>
              <a:t>Post-</a:t>
            </a:r>
            <a:r>
              <a:rPr lang="pt-BR" sz="2400" dirty="0" err="1"/>
              <a:t>upscaling</a:t>
            </a:r>
            <a:endParaRPr lang="pt-BR" sz="2400" dirty="0"/>
          </a:p>
          <a:p>
            <a:pPr algn="just"/>
            <a:r>
              <a:rPr lang="pt-BR" sz="2400" dirty="0"/>
              <a:t>Função de perda L1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18692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D415B-7487-383D-E24E-11249C3A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DBB68-041C-FB77-6763-44E8728A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027906"/>
            <a:ext cx="5524737" cy="4719808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1184C1-8045-0270-3C73-FEF1F025B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69" y="1886585"/>
            <a:ext cx="5341491" cy="427037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t-BR" sz="2400" dirty="0"/>
              <a:t>Normalização a entrada subtraindo a média RGB do DIV2K.</a:t>
            </a:r>
          </a:p>
          <a:p>
            <a:pPr marL="457200" indent="-457200">
              <a:buAutoNum type="arabicPeriod"/>
            </a:pPr>
            <a:r>
              <a:rPr lang="pt-BR" sz="2400" dirty="0"/>
              <a:t>Conv2d com 64 filtros e tamanho do kernel=3</a:t>
            </a:r>
          </a:p>
          <a:p>
            <a:pPr marL="457200" indent="-457200">
              <a:buAutoNum type="arabicPeriod"/>
            </a:pPr>
            <a:r>
              <a:rPr lang="pt-BR" sz="2400" dirty="0" err="1"/>
              <a:t>Resblock</a:t>
            </a:r>
            <a:r>
              <a:rPr lang="pt-BR" sz="2400" dirty="0"/>
              <a:t> (32) </a:t>
            </a:r>
          </a:p>
          <a:p>
            <a:pPr marL="457200" indent="-457200">
              <a:buAutoNum type="arabicPeriod"/>
            </a:pPr>
            <a:r>
              <a:rPr lang="pt-BR" sz="2400" dirty="0"/>
              <a:t>Conv2d</a:t>
            </a:r>
          </a:p>
          <a:p>
            <a:pPr marL="457200" indent="-457200">
              <a:buAutoNum type="arabicPeriod"/>
            </a:pPr>
            <a:r>
              <a:rPr lang="pt-BR" sz="2400" dirty="0"/>
              <a:t>Adicionar (saída do </a:t>
            </a:r>
            <a:r>
              <a:rPr lang="pt-BR" sz="2400" dirty="0" err="1"/>
              <a:t>ResBlock</a:t>
            </a:r>
            <a:r>
              <a:rPr lang="pt-BR" sz="2400" dirty="0"/>
              <a:t> e entrada original)</a:t>
            </a:r>
          </a:p>
          <a:p>
            <a:pPr marL="457200" indent="-457200">
              <a:buAutoNum type="arabicPeriod"/>
            </a:pPr>
            <a:r>
              <a:rPr lang="en-US" sz="2400" dirty="0" err="1"/>
              <a:t>Upsampling</a:t>
            </a:r>
            <a:r>
              <a:rPr lang="en-US" sz="2400" dirty="0"/>
              <a:t>(Conv2d</a:t>
            </a:r>
            <a:r>
              <a:rPr lang="en-US" sz="2400" dirty="0">
                <a:sym typeface="Wingdings" panose="05000000000000000000" pitchFamily="2" charset="2"/>
              </a:rPr>
              <a:t>Pixel Shuffle) </a:t>
            </a:r>
          </a:p>
        </p:txBody>
      </p:sp>
    </p:spTree>
    <p:extLst>
      <p:ext uri="{BB962C8B-B14F-4D97-AF65-F5344CB8AC3E}">
        <p14:creationId xmlns:p14="http://schemas.microsoft.com/office/powerpoint/2010/main" val="314992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021"/>
            <a:ext cx="10515600" cy="1325563"/>
          </a:xfrm>
        </p:spPr>
        <p:txBody>
          <a:bodyPr/>
          <a:lstStyle/>
          <a:p>
            <a:r>
              <a:rPr lang="en-US" dirty="0"/>
              <a:t>Multi-scale Model (MDSR)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3"/>
          <a:stretch/>
        </p:blipFill>
        <p:spPr>
          <a:xfrm>
            <a:off x="5267279" y="2804547"/>
            <a:ext cx="4895835" cy="40309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34A18D-E715-7EF5-92CF-C7BEF6CC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19" y="3371908"/>
            <a:ext cx="2710749" cy="28961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C2EB6E8-DE60-ACF9-53E6-FD337D9F90CE}"/>
              </a:ext>
            </a:extLst>
          </p:cNvPr>
          <p:cNvSpPr txBox="1"/>
          <p:nvPr/>
        </p:nvSpPr>
        <p:spPr>
          <a:xfrm>
            <a:off x="838200" y="1352131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400" dirty="0"/>
              <a:t>A </a:t>
            </a:r>
            <a:r>
              <a:rPr lang="es-BO" sz="2400" dirty="0" err="1"/>
              <a:t>maioria</a:t>
            </a:r>
            <a:r>
              <a:rPr lang="es-BO" sz="2400" dirty="0"/>
              <a:t> dos métodos existentes usa modelos diferentes para diferentes factores de </a:t>
            </a:r>
            <a:r>
              <a:rPr lang="es-BO" sz="2400" dirty="0" err="1"/>
              <a:t>upscale</a:t>
            </a:r>
            <a:r>
              <a:rPr lang="es-BO" sz="2400" dirty="0"/>
              <a:t>.</a:t>
            </a:r>
          </a:p>
          <a:p>
            <a:r>
              <a:rPr lang="es-BO" sz="2400" dirty="0"/>
              <a:t>	- Carga pesada de </a:t>
            </a:r>
            <a:r>
              <a:rPr lang="es-BO" sz="2400" dirty="0" err="1"/>
              <a:t>treinamento</a:t>
            </a:r>
            <a:endParaRPr lang="es-BO" sz="2400" dirty="0"/>
          </a:p>
          <a:p>
            <a:r>
              <a:rPr lang="es-BO" sz="2400" dirty="0"/>
              <a:t>	- Desperdicio de </a:t>
            </a:r>
            <a:r>
              <a:rPr lang="es-BO" sz="2400" dirty="0" err="1"/>
              <a:t>parâmetros</a:t>
            </a:r>
            <a:r>
              <a:rPr lang="es-BO" sz="2400" dirty="0"/>
              <a:t> para tarefas </a:t>
            </a:r>
            <a:r>
              <a:rPr lang="es-BO" sz="2400" dirty="0" err="1"/>
              <a:t>semelhantes</a:t>
            </a:r>
            <a:endParaRPr lang="es-BO" sz="2400" dirty="0"/>
          </a:p>
          <a:p>
            <a:r>
              <a:rPr lang="es-BO" sz="2400" dirty="0"/>
              <a:t>	- Redundancia</a:t>
            </a: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2341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knowledge transfer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584"/>
            <a:ext cx="4079240" cy="5169376"/>
          </a:xfrm>
        </p:spPr>
        <p:txBody>
          <a:bodyPr>
            <a:normAutofit/>
          </a:bodyPr>
          <a:lstStyle/>
          <a:p>
            <a:r>
              <a:rPr lang="pt-BR" dirty="0"/>
              <a:t> A </a:t>
            </a:r>
            <a:r>
              <a:rPr lang="pt-BR" dirty="0" err="1"/>
              <a:t>super-resolução</a:t>
            </a:r>
            <a:r>
              <a:rPr lang="pt-BR" dirty="0"/>
              <a:t> em múltiplas escalas é uma tarefa inter-relacionada.</a:t>
            </a:r>
          </a:p>
          <a:p>
            <a:r>
              <a:rPr lang="pt-BR" dirty="0"/>
              <a:t>Redes </a:t>
            </a:r>
            <a:r>
              <a:rPr lang="pt-BR" dirty="0" err="1"/>
              <a:t>pré</a:t>
            </a:r>
            <a:r>
              <a:rPr lang="pt-BR" dirty="0"/>
              <a:t>-treinadas em escala x2 ajudam muito no treinamento de redes em escala x3 e x4</a:t>
            </a:r>
          </a:p>
          <a:p>
            <a:endParaRPr lang="pt-B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BC0249-8CD4-C4D9-C36B-FAA2143A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61" y="1335275"/>
            <a:ext cx="5988358" cy="50612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F412D0-F9F9-AB46-9CC6-7D7397A98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811" y="4563015"/>
            <a:ext cx="2862669" cy="21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2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AD803-8E80-8830-5181-4AA2753A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MDSR Design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0FD25D-CA23-4F72-F17A-242D5BF5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103" cy="4351338"/>
          </a:xfrm>
        </p:spPr>
        <p:txBody>
          <a:bodyPr>
            <a:normAutofit/>
          </a:bodyPr>
          <a:lstStyle/>
          <a:p>
            <a:r>
              <a:rPr lang="pt-BR" sz="2400" dirty="0"/>
              <a:t>Módulo de pré-processamento específico de escala.</a:t>
            </a:r>
          </a:p>
          <a:p>
            <a:pPr marL="0" indent="0">
              <a:buNone/>
            </a:pPr>
            <a:r>
              <a:rPr lang="pt-BR" sz="2400" dirty="0"/>
              <a:t>	Reduza a variação entre as 	diferentes escalas, torne a rede 	mais estável.</a:t>
            </a:r>
          </a:p>
          <a:p>
            <a:r>
              <a:rPr lang="pt-BR" sz="2400" dirty="0"/>
              <a:t>Rama principal</a:t>
            </a:r>
          </a:p>
          <a:p>
            <a:pPr marL="0" indent="0">
              <a:buNone/>
            </a:pPr>
            <a:r>
              <a:rPr lang="pt-BR" sz="2400" dirty="0"/>
              <a:t>	A maioria dos parâmetros são 	compartilhados entre escalas</a:t>
            </a:r>
          </a:p>
          <a:p>
            <a:r>
              <a:rPr lang="pt-BR" sz="2400" dirty="0"/>
              <a:t>Amostrador específico de escala</a:t>
            </a:r>
          </a:p>
          <a:p>
            <a:pPr marL="0" indent="0">
              <a:buNone/>
            </a:pPr>
            <a:r>
              <a:rPr lang="pt-BR" sz="2400" dirty="0"/>
              <a:t>	Produza resultados em escala 	específica</a:t>
            </a:r>
            <a:endParaRPr lang="es-BO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2E2ECD-8A6C-E1E7-7672-6109F65C1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3" b="19939"/>
          <a:stretch/>
        </p:blipFill>
        <p:spPr>
          <a:xfrm>
            <a:off x="6289124" y="779846"/>
            <a:ext cx="5902876" cy="389100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9AEBB0-AC1C-2A8E-5B58-DDCE15BFE1BF}"/>
              </a:ext>
            </a:extLst>
          </p:cNvPr>
          <p:cNvSpPr txBox="1"/>
          <p:nvPr/>
        </p:nvSpPr>
        <p:spPr>
          <a:xfrm>
            <a:off x="6616806" y="5134568"/>
            <a:ext cx="2033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Módulo</a:t>
            </a:r>
            <a:r>
              <a:rPr lang="en-US" dirty="0"/>
              <a:t> de </a:t>
            </a:r>
          </a:p>
          <a:p>
            <a:r>
              <a:rPr lang="en-US" dirty="0" err="1"/>
              <a:t>Pré-processamento</a:t>
            </a:r>
            <a:endParaRPr lang="en-US" dirty="0"/>
          </a:p>
          <a:p>
            <a:r>
              <a:rPr lang="en-US" dirty="0" err="1"/>
              <a:t>Específico</a:t>
            </a:r>
            <a:r>
              <a:rPr lang="en-US" dirty="0"/>
              <a:t> de </a:t>
            </a:r>
            <a:r>
              <a:rPr lang="en-US" dirty="0" err="1"/>
              <a:t>escala</a:t>
            </a:r>
            <a:endParaRPr lang="es-B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CC96F0-0ACE-4A62-9C81-C8A27BA7A6FD}"/>
              </a:ext>
            </a:extLst>
          </p:cNvPr>
          <p:cNvSpPr txBox="1"/>
          <p:nvPr/>
        </p:nvSpPr>
        <p:spPr>
          <a:xfrm>
            <a:off x="8650696" y="4632915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Rama principal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A7336E-6987-F012-50E0-DE5DC0C21AC0}"/>
              </a:ext>
            </a:extLst>
          </p:cNvPr>
          <p:cNvSpPr txBox="1"/>
          <p:nvPr/>
        </p:nvSpPr>
        <p:spPr>
          <a:xfrm>
            <a:off x="10317453" y="5229644"/>
            <a:ext cx="1405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Amostrador</a:t>
            </a:r>
            <a:endParaRPr lang="en-US" dirty="0"/>
          </a:p>
          <a:p>
            <a:r>
              <a:rPr lang="en-US" dirty="0" err="1"/>
              <a:t>Específico</a:t>
            </a:r>
            <a:r>
              <a:rPr lang="en-US" dirty="0"/>
              <a:t> de</a:t>
            </a:r>
          </a:p>
          <a:p>
            <a:r>
              <a:rPr lang="en-US" dirty="0"/>
              <a:t>Escala</a:t>
            </a:r>
            <a:endParaRPr lang="es-BO" dirty="0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9230C579-3A5F-1E73-E858-9AC5D77F120D}"/>
              </a:ext>
            </a:extLst>
          </p:cNvPr>
          <p:cNvSpPr/>
          <p:nvPr/>
        </p:nvSpPr>
        <p:spPr>
          <a:xfrm rot="16200000">
            <a:off x="7117975" y="3966496"/>
            <a:ext cx="729049" cy="145672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479BC679-98F8-9283-D298-AFC086505797}"/>
              </a:ext>
            </a:extLst>
          </p:cNvPr>
          <p:cNvSpPr/>
          <p:nvPr/>
        </p:nvSpPr>
        <p:spPr>
          <a:xfrm rot="16200000">
            <a:off x="8876037" y="3455427"/>
            <a:ext cx="729049" cy="145672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4" name="Abrir llave 13">
            <a:extLst>
              <a:ext uri="{FF2B5EF4-FFF2-40B4-BE49-F238E27FC236}">
                <a16:creationId xmlns:a16="http://schemas.microsoft.com/office/drawing/2014/main" id="{603DD1C6-5A15-48B2-F0A6-47299E25D189}"/>
              </a:ext>
            </a:extLst>
          </p:cNvPr>
          <p:cNvSpPr/>
          <p:nvPr/>
        </p:nvSpPr>
        <p:spPr>
          <a:xfrm rot="16200000">
            <a:off x="10590665" y="4136756"/>
            <a:ext cx="729049" cy="145672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70587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MDSR Design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37" y="2111928"/>
            <a:ext cx="4522217" cy="4520511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Primeiro, os </a:t>
            </a:r>
            <a:r>
              <a:rPr lang="pt-BR" sz="2400" b="1" dirty="0"/>
              <a:t>módulos de pré-processamento</a:t>
            </a:r>
            <a:r>
              <a:rPr lang="pt-BR" sz="2400" dirty="0"/>
              <a:t> estão localizados no topo das redes para reduzir a variação das imagens de entrada de diferentes escalas.</a:t>
            </a:r>
          </a:p>
          <a:p>
            <a:pPr algn="just"/>
            <a:r>
              <a:rPr lang="pt-BR" sz="2400" dirty="0"/>
              <a:t>Cada módulo de pré-processamento consiste em dois blocos residuais com núcleos 5×5. </a:t>
            </a:r>
            <a:endParaRPr lang="pt-BR" sz="2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382691" y="1532365"/>
            <a:ext cx="5344804" cy="440056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F0325B-BB2E-41BD-969B-3DBB5EE3E516}"/>
              </a:ext>
            </a:extLst>
          </p:cNvPr>
          <p:cNvSpPr/>
          <p:nvPr/>
        </p:nvSpPr>
        <p:spPr>
          <a:xfrm>
            <a:off x="6382691" y="1690688"/>
            <a:ext cx="1785264" cy="3462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819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24A9-6424-D825-FF65-6EA15E54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795087"/>
            <a:ext cx="396906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EDSR</a:t>
            </a:r>
            <a:br>
              <a:rPr lang="en-US" sz="3600" dirty="0"/>
            </a:br>
            <a:r>
              <a:rPr lang="en-US" sz="2800" dirty="0"/>
              <a:t>Enhanced deep </a:t>
            </a:r>
            <a:br>
              <a:rPr lang="en-US" sz="2800" dirty="0"/>
            </a:br>
            <a:r>
              <a:rPr lang="en-US" sz="2800" dirty="0"/>
              <a:t>super-resolution network</a:t>
            </a:r>
            <a:endParaRPr lang="es-BO" sz="3600" dirty="0"/>
          </a:p>
        </p:txBody>
      </p:sp>
      <p:pic>
        <p:nvPicPr>
          <p:cNvPr id="4" name="Marcador de contenido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1F0214D-BFF5-4721-E958-F919738D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" r="7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72D734-6041-65A5-5FE7-D4B8B43A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74" y="416941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sz="2000" dirty="0">
                <a:latin typeface="-apple-system"/>
              </a:rPr>
              <a:t>É um</a:t>
            </a:r>
            <a:r>
              <a:rPr lang="pt-BR" sz="2000" b="0" i="0" dirty="0">
                <a:effectLst/>
                <a:latin typeface="-apple-system"/>
              </a:rPr>
              <a:t> algoritmo usado para aumentar a resolução de uma imagem, um problema que tem sido um desafio no campo da visão computacional</a:t>
            </a:r>
            <a:r>
              <a:rPr lang="es-BO" sz="2000" b="0" i="0" dirty="0">
                <a:effectLst/>
                <a:latin typeface="-apple-system"/>
              </a:rPr>
              <a:t>.</a:t>
            </a:r>
          </a:p>
          <a:p>
            <a:r>
              <a:rPr lang="pt-BR" sz="2000" dirty="0"/>
              <a:t>O EDSR usa redes neurais </a:t>
            </a:r>
            <a:r>
              <a:rPr lang="pt-BR" sz="2000" dirty="0" err="1"/>
              <a:t>convolucionais</a:t>
            </a:r>
            <a:r>
              <a:rPr lang="pt-BR" sz="2000" dirty="0"/>
              <a:t> profundas para resolver esse problema.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404896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MDSR Design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59858" cy="4520511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/>
              <a:t>Modelo de Linha de Base</a:t>
            </a:r>
            <a:r>
              <a:rPr lang="pt-BR" sz="2400" dirty="0"/>
              <a:t>: Uma única ramificação principal com </a:t>
            </a:r>
            <a:r>
              <a:rPr lang="pt-BR" sz="2400" b="1" dirty="0"/>
              <a:t>B = 16 </a:t>
            </a:r>
            <a:r>
              <a:rPr lang="pt-BR" sz="2400" dirty="0"/>
              <a:t>blocos residuais para que a maioria dos parâmetros sejam compartilhados em diferentes escalas.</a:t>
            </a:r>
          </a:p>
          <a:p>
            <a:pPr algn="just"/>
            <a:r>
              <a:rPr lang="pt-BR" sz="2400" dirty="0"/>
              <a:t>Os modelos de linha de base de escala única para 3 escalas diferentes têm cerca de 1.5M de parâmetros cada, totalizando </a:t>
            </a:r>
            <a:r>
              <a:rPr lang="pt-BR" sz="2400" b="1" dirty="0"/>
              <a:t>4.5M</a:t>
            </a:r>
            <a:r>
              <a:rPr lang="pt-BR" sz="2400" dirty="0"/>
              <a:t>, o modelo de linha de base </a:t>
            </a:r>
            <a:r>
              <a:rPr lang="pt-BR" sz="2400" dirty="0" err="1"/>
              <a:t>multiescala</a:t>
            </a:r>
            <a:r>
              <a:rPr lang="pt-BR" sz="2400" dirty="0"/>
              <a:t> tem apenas </a:t>
            </a:r>
            <a:r>
              <a:rPr lang="pt-BR" sz="2400" b="1" dirty="0"/>
              <a:t>3.2M de parâmetros</a:t>
            </a:r>
            <a:r>
              <a:rPr lang="pt-BR" sz="2400" dirty="0"/>
              <a:t>, com desempenho comparável aos modelos de escala única.</a:t>
            </a:r>
          </a:p>
          <a:p>
            <a:pPr algn="just"/>
            <a:endParaRPr lang="pt-BR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489442" y="1295417"/>
            <a:ext cx="5532178" cy="455484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5601BF0-CEC5-8335-906A-D2199AA2484E}"/>
              </a:ext>
            </a:extLst>
          </p:cNvPr>
          <p:cNvSpPr/>
          <p:nvPr/>
        </p:nvSpPr>
        <p:spPr>
          <a:xfrm>
            <a:off x="8178229" y="1387011"/>
            <a:ext cx="2126751" cy="3667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797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Model MDSR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752887" cy="4631705"/>
          </a:xfrm>
        </p:spPr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2600" b="1" dirty="0"/>
              <a:t>No final</a:t>
            </a:r>
            <a:r>
              <a:rPr lang="pt-BR" sz="2600" dirty="0"/>
              <a:t> do modelo </a:t>
            </a:r>
            <a:r>
              <a:rPr lang="pt-BR" sz="2600" dirty="0" err="1"/>
              <a:t>multiescala</a:t>
            </a:r>
            <a:r>
              <a:rPr lang="pt-BR" sz="2600" dirty="0"/>
              <a:t>, </a:t>
            </a:r>
            <a:r>
              <a:rPr lang="pt-BR" sz="2600" b="1" dirty="0"/>
              <a:t>os módulos de </a:t>
            </a:r>
            <a:r>
              <a:rPr lang="pt-BR" sz="2600" b="1" dirty="0" err="1"/>
              <a:t>upsampling</a:t>
            </a:r>
            <a:r>
              <a:rPr lang="pt-BR" sz="2600" b="1" dirty="0"/>
              <a:t> específicos da escala </a:t>
            </a:r>
            <a:r>
              <a:rPr lang="pt-BR" sz="2600" dirty="0"/>
              <a:t>são localizados em paralelo para lidar com a reconstrução em várias escalas.</a:t>
            </a:r>
          </a:p>
          <a:p>
            <a:pPr algn="just"/>
            <a:r>
              <a:rPr lang="pt-BR" sz="2600" b="1" dirty="0"/>
              <a:t>MDSR: </a:t>
            </a:r>
          </a:p>
          <a:p>
            <a:pPr algn="just"/>
            <a:r>
              <a:rPr lang="pt-BR" sz="2600" b="1" i="1" dirty="0"/>
              <a:t>B</a:t>
            </a:r>
            <a:r>
              <a:rPr lang="pt-BR" sz="2600" b="1" dirty="0"/>
              <a:t> = 80 e </a:t>
            </a:r>
            <a:r>
              <a:rPr lang="pt-BR" sz="2600" b="1" i="1" dirty="0"/>
              <a:t>F</a:t>
            </a:r>
            <a:r>
              <a:rPr lang="pt-BR" sz="2600" b="1" dirty="0"/>
              <a:t> = 64, aproximadamente 5 vezes mais </a:t>
            </a:r>
            <a:r>
              <a:rPr lang="pt-BR" sz="2600" dirty="0"/>
              <a:t>profundidade em comparação com o modelo de linha de base de várias escalas</a:t>
            </a:r>
            <a:r>
              <a:rPr lang="pt-BR" sz="2600" b="1" dirty="0"/>
              <a:t>, apenas 2.5 vezes mais parâmetros</a:t>
            </a:r>
            <a:r>
              <a:rPr lang="pt-BR" sz="2600" dirty="0"/>
              <a:t> são necessários, pois os blocos residuais são mais leves do que as partes específicas da escala.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591086" y="1458930"/>
            <a:ext cx="5580287" cy="45435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1DC3E64-FDA1-AEF5-8A95-D945B8CAE507}"/>
              </a:ext>
            </a:extLst>
          </p:cNvPr>
          <p:cNvSpPr/>
          <p:nvPr/>
        </p:nvSpPr>
        <p:spPr>
          <a:xfrm>
            <a:off x="10315254" y="1602769"/>
            <a:ext cx="1633591" cy="3534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2845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MDSR Summary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752887" cy="46317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Modelo único para várias escalas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Arquitetura muito profunda: 80 </a:t>
            </a:r>
            <a:r>
              <a:rPr lang="pt-BR" sz="2400" dirty="0" err="1"/>
              <a:t>ResBlocks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 maioria dos parâmetros é compartilhada na ramificação principal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Módulos de pré-processamento e </a:t>
            </a:r>
            <a:r>
              <a:rPr lang="pt-BR" sz="2400" dirty="0" err="1"/>
              <a:t>up-samplers</a:t>
            </a:r>
            <a:r>
              <a:rPr lang="pt-BR" sz="2400" dirty="0"/>
              <a:t> específicos da escala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Post-</a:t>
            </a:r>
            <a:r>
              <a:rPr lang="pt-BR" sz="2400" dirty="0" err="1"/>
              <a:t>upscaling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Sem normalização de lote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Função de perda L1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Geometric</a:t>
            </a:r>
            <a:r>
              <a:rPr lang="pt-BR" sz="2400" dirty="0"/>
              <a:t> self-ensemble(MDSR</a:t>
            </a:r>
            <a:r>
              <a:rPr lang="en-US" sz="2400" dirty="0"/>
              <a:t>+</a:t>
            </a:r>
            <a:r>
              <a:rPr lang="pt-BR" sz="2400" dirty="0"/>
              <a:t>)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591086" y="1383704"/>
            <a:ext cx="5600914" cy="45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D7E2A-10D9-34EF-42E2-013324F30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21" r="-1" b="2261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042" name="Freeform: Shape 104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660BBC-A2D8-F109-AF34-EF780635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s-BO" sz="3600"/>
              <a:t>Treinamento e testes</a:t>
            </a:r>
          </a:p>
        </p:txBody>
      </p:sp>
      <p:sp>
        <p:nvSpPr>
          <p:cNvPr id="104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41BD6-9EEA-0E7E-0829-04D7D63A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080" y="2326640"/>
            <a:ext cx="4499685" cy="333035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O conjunto de dados </a:t>
            </a:r>
            <a:r>
              <a:rPr lang="pt-BR" sz="1800" b="1" dirty="0"/>
              <a:t>DIV2K </a:t>
            </a:r>
            <a:r>
              <a:rPr lang="pt-BR" sz="1800" dirty="0"/>
              <a:t>é um conjunto de dados de imagens de alta qualidade (resolução 2K)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Consiste em 800 imagens de treinamento, 100 imagens de validação e 100 imagens de teste. </a:t>
            </a:r>
            <a:br>
              <a:rPr lang="pt-BR" sz="1800" dirty="0"/>
            </a:br>
            <a:endParaRPr lang="pt-B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Quatro conjuntos de dados de referência padrão também são comparados: </a:t>
            </a:r>
            <a:r>
              <a:rPr lang="pt-BR" sz="1800" b="1" dirty="0"/>
              <a:t>Set5</a:t>
            </a:r>
            <a:r>
              <a:rPr lang="pt-BR" sz="1800" dirty="0"/>
              <a:t>, </a:t>
            </a:r>
            <a:r>
              <a:rPr lang="pt-BR" sz="1800" b="1" dirty="0"/>
              <a:t>Set14</a:t>
            </a:r>
            <a:r>
              <a:rPr lang="pt-BR" sz="1800" dirty="0"/>
              <a:t>, </a:t>
            </a:r>
            <a:r>
              <a:rPr lang="pt-BR" sz="1800" b="1" dirty="0"/>
              <a:t>B100</a:t>
            </a:r>
            <a:r>
              <a:rPr lang="pt-BR" sz="1800" dirty="0"/>
              <a:t> e </a:t>
            </a:r>
            <a:r>
              <a:rPr lang="pt-BR" sz="1800" b="1" dirty="0"/>
              <a:t>Urban100</a:t>
            </a:r>
            <a:endParaRPr lang="pt-BR" sz="1800" dirty="0"/>
          </a:p>
          <a:p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150884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CD6C5-B874-5989-8B32-4DC52A96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Treinamento</a:t>
            </a:r>
            <a:endParaRPr lang="es-B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4CBBC4-43F5-3690-78CC-FAF510B4B88F}"/>
              </a:ext>
            </a:extLst>
          </p:cNvPr>
          <p:cNvSpPr txBox="1"/>
          <p:nvPr/>
        </p:nvSpPr>
        <p:spPr>
          <a:xfrm>
            <a:off x="924673" y="1880170"/>
            <a:ext cx="10150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i="0" dirty="0" err="1">
                <a:effectLst/>
                <a:latin typeface="-apple-system"/>
              </a:rPr>
              <a:t>Augmentação</a:t>
            </a:r>
            <a:r>
              <a:rPr lang="pt-BR" sz="2400" b="1" i="0" dirty="0">
                <a:effectLst/>
                <a:latin typeface="-apple-system"/>
              </a:rPr>
              <a:t> de Dados:</a:t>
            </a:r>
            <a:r>
              <a:rPr lang="pt-BR" sz="2400" b="0" i="0" dirty="0">
                <a:effectLst/>
                <a:latin typeface="-apple-system"/>
              </a:rPr>
              <a:t> As imagens de entrada foram patches RGB de tamanho 48x48 extraídos das imagens LR. Para aumentar o conjunto de dados de treinamento, foram aplicadas rotações aleatórias de 90 graus e reflexões horizontais aleatórias.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i="0" dirty="0">
                <a:effectLst/>
                <a:latin typeface="-apple-system"/>
              </a:rPr>
              <a:t>Pré-processamento:</a:t>
            </a:r>
            <a:r>
              <a:rPr lang="pt-BR" sz="2400" b="0" i="0" dirty="0">
                <a:effectLst/>
                <a:latin typeface="-apple-system"/>
              </a:rPr>
              <a:t> Todas as imagens foram </a:t>
            </a:r>
            <a:r>
              <a:rPr lang="pt-BR" sz="2400" b="0" i="0" dirty="0" err="1">
                <a:effectLst/>
                <a:latin typeface="-apple-system"/>
              </a:rPr>
              <a:t>pré</a:t>
            </a:r>
            <a:r>
              <a:rPr lang="pt-BR" sz="2400" b="0" i="0" dirty="0">
                <a:effectLst/>
                <a:latin typeface="-apple-system"/>
              </a:rPr>
              <a:t>-processadas subtraindo o valor médio RGB do conjunto de dados DIV2K.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As redes são treinadas usando a perda L1 em vez de L2</a:t>
            </a:r>
            <a:r>
              <a:rPr lang="pt-BR" sz="2400" dirty="0"/>
              <a:t>. A minimização de L2 é geralmente preferida, pois maximiza a PSNR. No entanto, verificou-se empiricamente que a perda L1 proporciona melhor convergência do que a L2.</a:t>
            </a:r>
          </a:p>
          <a:p>
            <a:pPr algn="just"/>
            <a:endParaRPr lang="pt-BR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685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BECE5-CF76-8452-C0E0-63A57E15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Treinamento</a:t>
            </a:r>
            <a:endParaRPr lang="es-BO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48A14-B845-6429-B474-6927D83E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733"/>
            <a:ext cx="4391025" cy="24543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dirty="0">
                <a:solidFill>
                  <a:schemeClr val="bg1">
                    <a:alpha val="80000"/>
                  </a:schemeClr>
                </a:solidFill>
              </a:rPr>
              <a:t>Para o MDSR, para cada atualização, o </a:t>
            </a:r>
            <a:r>
              <a:rPr lang="pt-BR" dirty="0" err="1">
                <a:solidFill>
                  <a:schemeClr val="bg1">
                    <a:alpha val="80000"/>
                  </a:schemeClr>
                </a:solidFill>
              </a:rPr>
              <a:t>minibatch</a:t>
            </a:r>
            <a:r>
              <a:rPr lang="pt-BR" dirty="0">
                <a:solidFill>
                  <a:schemeClr val="bg1">
                    <a:alpha val="80000"/>
                  </a:schemeClr>
                </a:solidFill>
              </a:rPr>
              <a:t> com uma escala selecionada aleatoriamente entre ×2, ×3 e ×4. Somente os módulos que correspondem à escala selecionada são ativados e atualizados</a:t>
            </a:r>
            <a:endParaRPr lang="pt-BR" b="1" dirty="0">
              <a:solidFill>
                <a:schemeClr val="bg1">
                  <a:alpha val="80000"/>
                </a:schemeClr>
              </a:solidFill>
            </a:endParaRPr>
          </a:p>
          <a:p>
            <a:endParaRPr lang="pt-BR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E65E60-6C9C-B2BD-D7FC-212781BF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182337"/>
            <a:ext cx="5260976" cy="34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4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84C40-60C5-DE67-407C-3A6553A6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20" y="277580"/>
            <a:ext cx="10515600" cy="1325563"/>
          </a:xfrm>
        </p:spPr>
        <p:txBody>
          <a:bodyPr/>
          <a:lstStyle/>
          <a:p>
            <a:r>
              <a:rPr lang="es-BO" dirty="0" err="1"/>
              <a:t>Geometric</a:t>
            </a:r>
            <a:r>
              <a:rPr lang="es-BO" dirty="0"/>
              <a:t> </a:t>
            </a:r>
            <a:r>
              <a:rPr lang="es-BO" dirty="0" err="1"/>
              <a:t>Self</a:t>
            </a:r>
            <a:r>
              <a:rPr lang="es-BO" dirty="0"/>
              <a:t>-ensemble </a:t>
            </a:r>
            <a:r>
              <a:rPr lang="es-BO" dirty="0" err="1"/>
              <a:t>During</a:t>
            </a:r>
            <a:r>
              <a:rPr lang="es-BO" dirty="0"/>
              <a:t> </a:t>
            </a:r>
            <a:r>
              <a:rPr lang="es-BO" dirty="0" err="1"/>
              <a:t>Testing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4B0764-495B-FE03-E226-C2E3532D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68" y="1774254"/>
            <a:ext cx="6106133" cy="4351338"/>
          </a:xfrm>
        </p:spPr>
        <p:txBody>
          <a:bodyPr/>
          <a:lstStyle/>
          <a:p>
            <a:pPr algn="just"/>
            <a:r>
              <a:rPr lang="pt-BR" sz="2400" dirty="0"/>
              <a:t>A imagem de entrada ILR para gerar entradas aumentadas: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Onde </a:t>
            </a:r>
            <a:r>
              <a:rPr lang="pt-BR" sz="2400" i="1" dirty="0"/>
              <a:t>Ti</a:t>
            </a:r>
            <a:r>
              <a:rPr lang="pt-BR" sz="2400" dirty="0"/>
              <a:t> é a 8 transformação geométrica.</a:t>
            </a:r>
          </a:p>
          <a:p>
            <a:pPr algn="just"/>
            <a:r>
              <a:rPr lang="pt-BR" sz="2400" dirty="0"/>
              <a:t>Após a </a:t>
            </a:r>
            <a:r>
              <a:rPr lang="pt-BR" sz="2400" dirty="0" err="1"/>
              <a:t>super-resolução</a:t>
            </a:r>
            <a:r>
              <a:rPr lang="pt-BR" sz="2400" dirty="0"/>
              <a:t>, todas as imagens são transformadas inversamente para a geometria original: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0" i="0" dirty="0">
                <a:solidFill>
                  <a:srgbClr val="242424"/>
                </a:solidFill>
                <a:effectLst/>
                <a:latin typeface="source-serif-pro"/>
              </a:rPr>
              <a:t>As saídas transformadas são calculadas em média para formar o resultado do </a:t>
            </a:r>
            <a:r>
              <a:rPr lang="pt-BR" sz="2400" b="0" i="0" dirty="0" err="1">
                <a:solidFill>
                  <a:srgbClr val="242424"/>
                </a:solidFill>
                <a:effectLst/>
                <a:latin typeface="source-serif-pro"/>
              </a:rPr>
              <a:t>auto-conjunto</a:t>
            </a:r>
            <a:r>
              <a:rPr lang="pt-BR" sz="2400" dirty="0">
                <a:solidFill>
                  <a:srgbClr val="242424"/>
                </a:solidFill>
                <a:latin typeface="source-serif-pro"/>
              </a:rPr>
              <a:t> (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self-ensemble). 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2C89B5-A95A-188A-CE87-CD8C61D3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636" y="2056461"/>
            <a:ext cx="1986920" cy="5850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06371A-D657-E2FC-855F-2B6EB669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43" y="5196226"/>
            <a:ext cx="2097705" cy="5850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848380-1426-2BED-E02B-3FA0E6DEA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63" r="72828" b="19022"/>
          <a:stretch/>
        </p:blipFill>
        <p:spPr>
          <a:xfrm>
            <a:off x="9147176" y="1176980"/>
            <a:ext cx="2400978" cy="20034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39F381-8A40-A273-69F9-FD9690589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86" b="58133"/>
          <a:stretch/>
        </p:blipFill>
        <p:spPr>
          <a:xfrm>
            <a:off x="8076103" y="3221405"/>
            <a:ext cx="3070703" cy="9517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3D8D57-86D1-3084-4EF1-D0BBF6CEE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90"/>
          <a:stretch/>
        </p:blipFill>
        <p:spPr>
          <a:xfrm>
            <a:off x="9029556" y="4350145"/>
            <a:ext cx="2905447" cy="2230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6B35863-89E0-E214-9323-EC97FF4D3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8244"/>
          <a:stretch/>
        </p:blipFill>
        <p:spPr>
          <a:xfrm>
            <a:off x="10422711" y="5781264"/>
            <a:ext cx="1739009" cy="7224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1A6D6FE-389E-7D9E-6390-5AACAB39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12" y="2348980"/>
            <a:ext cx="1986920" cy="5850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CBD236A-ECB4-2CEA-C304-0D32F06B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18" y="4262971"/>
            <a:ext cx="2097705" cy="5850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000BAE-F90D-AFB6-3326-DBA98F9EC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8244"/>
          <a:stretch/>
        </p:blipFill>
        <p:spPr>
          <a:xfrm>
            <a:off x="4316578" y="5815268"/>
            <a:ext cx="1841832" cy="7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09AF6-CADA-3D4D-E8EA-59B2849B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Self</a:t>
            </a:r>
            <a:r>
              <a:rPr lang="es-BO" dirty="0"/>
              <a:t>-ensemble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952CD4-D28B-E182-1836-D561B869F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Esse método de </a:t>
            </a:r>
            <a:r>
              <a:rPr lang="pt-BR" dirty="0" err="1"/>
              <a:t>auto-montagem</a:t>
            </a:r>
            <a:r>
              <a:rPr lang="pt-BR" dirty="0"/>
              <a:t> tem uma vantagem sobre outros conjuntos, pois </a:t>
            </a:r>
            <a:r>
              <a:rPr lang="pt-BR" b="1" dirty="0"/>
              <a:t>não requer treinamento adicional de modelos separados.</a:t>
            </a:r>
            <a:r>
              <a:rPr lang="pt-BR" dirty="0"/>
              <a:t> É vantajoso principalmente quando o tamanho do modelo ou o tempo de treinamento são importantes.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Ele proporciona aproximadamente o mesmo ganho de desempenho em comparação com o método de conjunto de modelos convencionais que requer modelos treinados individualmente.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Os métodos que usam</a:t>
            </a:r>
            <a:r>
              <a:rPr lang="pt-BR" dirty="0"/>
              <a:t> o </a:t>
            </a:r>
            <a:r>
              <a:rPr lang="pt-BR" dirty="0" err="1"/>
              <a:t>autoensemble</a:t>
            </a:r>
            <a:r>
              <a:rPr lang="pt-BR" dirty="0"/>
              <a:t> são indicados pela adição do prefixo "+" ao nome do método, ou seja, </a:t>
            </a:r>
            <a:r>
              <a:rPr lang="pt-BR" b="1" dirty="0"/>
              <a:t>EDSR+/MDSR+</a:t>
            </a:r>
            <a:r>
              <a:rPr lang="pt-BR" dirty="0"/>
              <a:t>.</a:t>
            </a: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68457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23234-02C3-90E8-27CE-51DC4A0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849FF-3426-05A5-7519-D236D3F1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31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 avaliação é realizada nas 10 imagens do conjunto de validação DIV2K, com os critérios PSNR e SSIM.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Podemos ver que há uma margem de melhorias para EDSR, MDSR, EDSR+ e MDSR+.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Os modelos exigem muito menos memória da GPU, pois não têm camadas de normalização em lote.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37C59E-F2B9-D401-9A6B-C164BCAB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28" y="4450132"/>
            <a:ext cx="10028896" cy="16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63892-D4E8-8004-D924-31D2AD39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Set5, Set14, B100, Urban100, &amp; DIV2K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3635D-52FB-E774-F23E-8896FE99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Os modelos apresentam uma melhoria significativa em comparação com outros métodos, como SRCNN, VDSR e </a:t>
            </a:r>
            <a:r>
              <a:rPr lang="pt-BR" dirty="0" err="1"/>
              <a:t>SRResNet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As lacunas aumentam ainda mais após a execução do </a:t>
            </a:r>
            <a:r>
              <a:rPr lang="pt-BR" dirty="0" err="1"/>
              <a:t>autoensemble</a:t>
            </a:r>
            <a:r>
              <a:rPr lang="pt-BR" dirty="0"/>
              <a:t>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93391E-F2A9-B41D-5D8A-E5626566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37" y="3151188"/>
            <a:ext cx="8910234" cy="36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24A9-6424-D825-FF65-6EA15E54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EDSR</a:t>
            </a:r>
            <a:endParaRPr lang="es-BO" sz="3600" dirty="0"/>
          </a:p>
        </p:txBody>
      </p:sp>
      <p:pic>
        <p:nvPicPr>
          <p:cNvPr id="4" name="Marcador de contenido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1F0214D-BFF5-4721-E958-F919738D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" r="7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672D734-6041-65A5-5FE7-D4B8B43ACD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77267" y="4152641"/>
                <a:ext cx="8733720" cy="2330961"/>
              </a:xfrm>
            </p:spPr>
            <p:txBody>
              <a:bodyPr anchor="ctr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O objetivo da SISR (</a:t>
                </a:r>
                <a:r>
                  <a:rPr lang="pt-BR" sz="2000" dirty="0" err="1"/>
                  <a:t>Image</a:t>
                </a:r>
                <a:r>
                  <a:rPr lang="pt-BR" sz="2000" dirty="0"/>
                  <a:t> Single Super </a:t>
                </a:r>
                <a:r>
                  <a:rPr lang="pt-BR" sz="2000" dirty="0" err="1"/>
                  <a:t>Resolution</a:t>
                </a:r>
                <a:r>
                  <a:rPr lang="pt-BR" sz="2000" dirty="0"/>
                  <a:t>) é reconstruir uma imagem de alta resolução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pt-BR" sz="2000" dirty="0"/>
                  <a:t> a partir de uma única imagem de baixa resolução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Muitos estudos presumem que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000" dirty="0"/>
                  <a:t>é uma versão com amostragem reduzida </a:t>
                </a:r>
                <a:r>
                  <a:rPr lang="pt-BR" sz="2000" dirty="0" err="1"/>
                  <a:t>bicúbica</a:t>
                </a:r>
                <a:r>
                  <a:rPr lang="pt-BR" sz="2000" dirty="0"/>
                  <a:t> 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Mas outros fatores de degradação: </a:t>
                </a:r>
              </a:p>
              <a:p>
                <a:pPr marL="0" indent="0">
                  <a:buNone/>
                </a:pPr>
                <a:r>
                  <a:rPr lang="pt-BR" sz="2000" dirty="0"/>
                  <a:t>	- Desfoque, ruído, entre outros</a:t>
                </a:r>
                <a:endParaRPr lang="es-BO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672D734-6041-65A5-5FE7-D4B8B43AC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7267" y="4152641"/>
                <a:ext cx="8733720" cy="2330961"/>
              </a:xfrm>
              <a:blipFill>
                <a:blip r:embed="rId3"/>
                <a:stretch>
                  <a:fillRect l="-628" b="-261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8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57CBF-F654-627C-07E7-70D7AEB4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 vs MDSR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75A358-7B6F-769F-066C-ACB7A2FBE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2564" cy="4351338"/>
          </a:xfrm>
        </p:spPr>
        <p:txBody>
          <a:bodyPr/>
          <a:lstStyle/>
          <a:p>
            <a:r>
              <a:rPr lang="es-BO" sz="2400" dirty="0" err="1">
                <a:solidFill>
                  <a:srgbClr val="FF0000"/>
                </a:solidFill>
              </a:rPr>
              <a:t>Desempenho</a:t>
            </a:r>
            <a:endParaRPr lang="es-BO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BO" sz="2400" dirty="0"/>
              <a:t>	MDSR</a:t>
            </a:r>
            <a:r>
              <a:rPr lang="en-US" sz="2400" dirty="0"/>
              <a:t> &lt; EDSR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Número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parâmetros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BO" sz="2400" dirty="0"/>
              <a:t>	MDSR</a:t>
            </a:r>
            <a:r>
              <a:rPr lang="en-US" sz="2400" dirty="0"/>
              <a:t> &lt;&lt; EDSR</a:t>
            </a:r>
          </a:p>
          <a:p>
            <a:pPr marL="0" indent="0">
              <a:buNone/>
            </a:pPr>
            <a:r>
              <a:rPr lang="en-US" sz="2400" dirty="0" err="1"/>
              <a:t>Quase</a:t>
            </a:r>
            <a:r>
              <a:rPr lang="en-US" sz="2400" dirty="0"/>
              <a:t> 1/5! + MDSR </a:t>
            </a:r>
            <a:r>
              <a:rPr lang="pt-BR" sz="2400" dirty="0"/>
              <a:t>pode lidar com as</a:t>
            </a:r>
          </a:p>
          <a:p>
            <a:pPr marL="0" indent="0">
              <a:buNone/>
            </a:pPr>
            <a:r>
              <a:rPr lang="pt-BR" sz="2400" dirty="0"/>
              <a:t> várias escalas em um único modelo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D1BC19-DD71-260C-4748-1AAF0677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82" y="2183549"/>
            <a:ext cx="4481496" cy="2010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F4C926-E045-08FD-69F9-E197859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85" y="4509553"/>
            <a:ext cx="10026115" cy="166741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9F40EC4-227F-9594-8D63-9ADB242B4E04}"/>
              </a:ext>
            </a:extLst>
          </p:cNvPr>
          <p:cNvSpPr/>
          <p:nvPr/>
        </p:nvSpPr>
        <p:spPr>
          <a:xfrm>
            <a:off x="6750121" y="4551452"/>
            <a:ext cx="4500081" cy="1625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1C9D2CF-D572-F503-8028-AABC725AB5D1}"/>
              </a:ext>
            </a:extLst>
          </p:cNvPr>
          <p:cNvSpPr/>
          <p:nvPr/>
        </p:nvSpPr>
        <p:spPr>
          <a:xfrm>
            <a:off x="9811820" y="2065106"/>
            <a:ext cx="1273996" cy="2247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1101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589BDD-FB31-D6DB-1552-700BEDE8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82" y="186309"/>
            <a:ext cx="6610690" cy="25147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A21C29-7A49-D514-360A-AAB03C72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76" y="2760569"/>
            <a:ext cx="6724996" cy="18288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175435-9D07-FB6C-FEF9-4CC0C73E6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92"/>
          <a:stretch/>
        </p:blipFill>
        <p:spPr>
          <a:xfrm>
            <a:off x="1640883" y="4838448"/>
            <a:ext cx="8910234" cy="16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1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4446F6-B9C3-034A-185E-06A6E818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14" y="1836049"/>
            <a:ext cx="11015234" cy="45387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55490C5-956E-5ED0-E564-54000300AE3D}"/>
              </a:ext>
            </a:extLst>
          </p:cNvPr>
          <p:cNvSpPr txBox="1"/>
          <p:nvPr/>
        </p:nvSpPr>
        <p:spPr>
          <a:xfrm>
            <a:off x="744514" y="580560"/>
            <a:ext cx="4451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Qualitative Results</a:t>
            </a:r>
            <a:endParaRPr lang="es-BO" sz="4400" dirty="0"/>
          </a:p>
        </p:txBody>
      </p:sp>
    </p:spTree>
    <p:extLst>
      <p:ext uri="{BB962C8B-B14F-4D97-AF65-F5344CB8AC3E}">
        <p14:creationId xmlns:p14="http://schemas.microsoft.com/office/powerpoint/2010/main" val="192026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B87DBA-46CD-D644-052F-17ACA1E1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1168284"/>
            <a:ext cx="10979714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4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4528C7-5CFD-7129-2F3E-FC4758BC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1203210"/>
            <a:ext cx="10820956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3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82EC2-ACE6-4ADE-615B-6DFAB8B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Desafio SR NTIRE2017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FAC70-4623-F298-17B5-D2A7315A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566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desafio tem como objetivo desenvolver um sistema de </a:t>
            </a:r>
            <a:r>
              <a:rPr lang="pt-BR" dirty="0" err="1"/>
              <a:t>super-resolução</a:t>
            </a:r>
            <a:r>
              <a:rPr lang="pt-BR" dirty="0"/>
              <a:t> de imagem única com o mais alto PSNR.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Existem duas trilhas para diferentes degradadores (</a:t>
            </a:r>
            <a:r>
              <a:rPr lang="pt-BR" dirty="0" err="1"/>
              <a:t>bicúbico</a:t>
            </a:r>
            <a:r>
              <a:rPr lang="pt-BR" dirty="0"/>
              <a:t>, desconhecido) com três escalas de </a:t>
            </a:r>
            <a:r>
              <a:rPr lang="pt-BR" dirty="0" err="1"/>
              <a:t>downsample</a:t>
            </a:r>
            <a:r>
              <a:rPr lang="pt-BR" dirty="0"/>
              <a:t> (×2, 3, 4) cada. As imagens de entrada não são apenas reduzidas, mas também sofrem com um grande desfoque.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2F8850-248D-56C5-5FCA-0E4C6817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70" y="4001294"/>
            <a:ext cx="10947963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549FE-51F8-0D7D-26FC-DA209D0A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840105"/>
            <a:ext cx="10515600" cy="4351338"/>
          </a:xfrm>
        </p:spPr>
        <p:txBody>
          <a:bodyPr/>
          <a:lstStyle/>
          <a:p>
            <a:r>
              <a:rPr lang="pt-BR" dirty="0"/>
              <a:t>O EDSR+ e o MDSR+ conquistaram o primeiro e o segundo lugares, respectivamente, com desempenhos excepcionais, conforme mostrado acima.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BE34C8-8F2A-F21E-212F-8E6BAB06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6871"/>
            <a:ext cx="10515600" cy="43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9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C3BA72-5E49-E303-B043-82E2CC63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6" y="1200035"/>
            <a:ext cx="10840007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19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CCA6E-5B9B-8677-9D66-DEEBEB6D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s-BO" dirty="0" err="1"/>
              <a:t>Vantagens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87A37F-75F1-07DA-6D81-F84E3217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248"/>
            <a:ext cx="8125466" cy="5340031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Alta qualidade de imagem: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é capaz de gerar imagens de alta resolução com detalhes mais nítidos e claros. Sua arquitetura otimizada permite resultados superiores em termos de qualidade visual.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Tempo de processamento eficiente: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Apesar de sua profundidade, o EDSR é eficiente em termos de tempo de processamento. Ele pode gerar imagens de alta resolução rapidamente, o que é benéfico para aplicativos em tempo real.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Escalabilidade: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modelo EDSR pode se adaptar a diferentes fatores de escala sem perder a qualidade. Isso o torna versátil para várias tarefas de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super-resolução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Eliminação de módulos desnecessários: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otimiza a arquitetura com base na rede residual (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ResNet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), analisando e eliminando módulos desnecessários. Isso simplifica a rede e melhora seu desempenho.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Desempenho superior ao de abordagens anteriores: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Em comparação com outros modelos, como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SRResNet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, VDSR e SRCNN, o EDSR demonstrou desempenho superior. Ele venceu o desafio de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super-resolução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 do NTIRE2017.</a:t>
            </a:r>
          </a:p>
          <a:p>
            <a:pPr algn="just"/>
            <a:r>
              <a:rPr lang="pt-BR" sz="3300" b="1" dirty="0" err="1">
                <a:latin typeface="Söhne"/>
                <a:cs typeface="Arial" panose="020B0604020202020204" pitchFamily="34" charset="0"/>
              </a:rPr>
              <a:t>Auto-montagem</a:t>
            </a:r>
            <a:r>
              <a:rPr lang="pt-BR" sz="3300" b="1" dirty="0">
                <a:latin typeface="Söhne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usa um método de automontagem que não requer o treinamento de modelos separados. Isso é vantajoso em termos de tamanho do modelo e tempo de treinamento.</a:t>
            </a:r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65CFFB-351F-813E-699B-9F73C956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972" y="3470120"/>
            <a:ext cx="2717940" cy="30227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B8B727-05B0-ADE0-2177-47E6EDFB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666" y="520551"/>
            <a:ext cx="2832246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2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8DEDD-BD68-9784-4A2C-14A930C9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88" y="51174"/>
            <a:ext cx="10515600" cy="1325563"/>
          </a:xfrm>
        </p:spPr>
        <p:txBody>
          <a:bodyPr/>
          <a:lstStyle/>
          <a:p>
            <a:r>
              <a:rPr lang="es-BO" dirty="0" err="1"/>
              <a:t>Desvantagens</a:t>
            </a: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1424E6-B8EA-CFF9-76F3-FB25DD94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866" y="520551"/>
            <a:ext cx="2832246" cy="29084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295249-84CC-31C9-9E9C-824DBF8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32" y="3470120"/>
            <a:ext cx="2717940" cy="30227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EC5EB94-FEAB-77B4-17C3-F06E8567C313}"/>
              </a:ext>
            </a:extLst>
          </p:cNvPr>
          <p:cNvSpPr txBox="1"/>
          <p:nvPr/>
        </p:nvSpPr>
        <p:spPr>
          <a:xfrm>
            <a:off x="700888" y="1102551"/>
            <a:ext cx="787799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i="0" dirty="0">
                <a:effectLst/>
                <a:latin typeface="Söhne"/>
              </a:rPr>
              <a:t>Necessidade de grandes conjuntos de dados:</a:t>
            </a:r>
          </a:p>
          <a:p>
            <a:pPr marL="0" indent="0" algn="just">
              <a:buNone/>
            </a:pPr>
            <a:r>
              <a:rPr lang="pt-BR" sz="2000" dirty="0">
                <a:latin typeface="Söhne"/>
              </a:rPr>
              <a:t>	</a:t>
            </a:r>
            <a:r>
              <a:rPr lang="pt-BR" sz="2000" i="0" dirty="0">
                <a:effectLst/>
                <a:latin typeface="Söhne"/>
              </a:rPr>
              <a:t>Para obter resultados ideais, a EDSR geralmente requer 	grandes conjuntos de dados 	de imagens de alta e baixa 	resolução, o que pode ser difícil de obter em algumas 	aplicações.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i="0" dirty="0">
                <a:effectLst/>
                <a:latin typeface="Söhne"/>
              </a:rPr>
              <a:t>Sensibilidade à variação de </a:t>
            </a:r>
            <a:r>
              <a:rPr lang="pt-BR" sz="2000" b="1" i="0" dirty="0" err="1">
                <a:effectLst/>
                <a:latin typeface="Söhne"/>
              </a:rPr>
              <a:t>hiperparâmetros</a:t>
            </a:r>
            <a:r>
              <a:rPr lang="pt-BR" sz="2000" b="1" i="0" dirty="0">
                <a:effectLst/>
                <a:latin typeface="Söhne"/>
              </a:rPr>
              <a:t>:</a:t>
            </a:r>
          </a:p>
          <a:p>
            <a:pPr marL="0" indent="0" algn="just">
              <a:buNone/>
            </a:pPr>
            <a:r>
              <a:rPr lang="pt-BR" sz="2000" i="0" dirty="0">
                <a:effectLst/>
                <a:latin typeface="Söhne"/>
              </a:rPr>
              <a:t>	A EDSR pode ser sensível à seleção de </a:t>
            </a:r>
            <a:r>
              <a:rPr lang="pt-BR" sz="2000" i="0" dirty="0" err="1">
                <a:effectLst/>
                <a:latin typeface="Söhne"/>
              </a:rPr>
              <a:t>hiperparâmetros</a:t>
            </a:r>
            <a:r>
              <a:rPr lang="pt-BR" sz="2000" i="0" dirty="0">
                <a:effectLst/>
                <a:latin typeface="Söhne"/>
              </a:rPr>
              <a:t> 	durante o treinamento, o que pode exigir um ajuste cuidadoso 	para obter os melhores resultados.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i="0" dirty="0">
                <a:effectLst/>
                <a:latin typeface="Söhne"/>
              </a:rPr>
              <a:t>Dificuldade em cenários de textura homogênea:</a:t>
            </a:r>
          </a:p>
          <a:p>
            <a:pPr marL="0" indent="0" algn="just">
              <a:buNone/>
            </a:pPr>
            <a:r>
              <a:rPr lang="pt-BR" sz="2000" dirty="0">
                <a:latin typeface="Söhne"/>
              </a:rPr>
              <a:t>	</a:t>
            </a:r>
            <a:r>
              <a:rPr lang="pt-BR" sz="2000" i="0" dirty="0">
                <a:effectLst/>
                <a:latin typeface="Söhne"/>
              </a:rPr>
              <a:t>Em cenários em que as texturas são homogêneas ou as 	informações visuais são limitadas, o EDSR pode ter dificuldade 	para melhorar significativamente a qualidade da imagem.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i="0" dirty="0">
                <a:effectLst/>
                <a:latin typeface="Söhne"/>
              </a:rPr>
              <a:t>Possível ajuste excessivo:</a:t>
            </a:r>
          </a:p>
          <a:p>
            <a:pPr marL="0" indent="0" algn="just">
              <a:buNone/>
            </a:pPr>
            <a:r>
              <a:rPr lang="pt-BR" sz="2000" i="0" dirty="0">
                <a:effectLst/>
                <a:latin typeface="Söhne"/>
              </a:rPr>
              <a:t>	Como acontece com qualquer modelo de aprendizado de 	máquina profundo, há um risco de ajuste excessivo ao treinar o 	EDSR em conjuntos de dados limitados ou não representativos.</a:t>
            </a:r>
            <a:endParaRPr lang="es-BO" sz="2000" i="0" dirty="0">
              <a:effectLst/>
              <a:latin typeface="Söhne"/>
            </a:endParaRPr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407511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EFADB-6742-F874-2DA3-C660ECCA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18C4EB-F29C-4826-4B57-2776920A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Recentemente, as redes neurais profundas proporcionaram um desempenho significativamente melhor em termos de relação sinal-ruído de pico (PSNR) no problema de SR.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7D054-20B4-AB28-8ECD-455E2311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3" r="19939"/>
          <a:stretch/>
        </p:blipFill>
        <p:spPr>
          <a:xfrm>
            <a:off x="7997125" y="3392407"/>
            <a:ext cx="2557220" cy="29196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EAA0CE-F500-5155-DB07-E5824E80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60" y="4001294"/>
            <a:ext cx="1670136" cy="8509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3D0FB-EF65-376B-F381-07216ED2BDB0}"/>
              </a:ext>
            </a:extLst>
          </p:cNvPr>
          <p:cNvSpPr txBox="1"/>
          <p:nvPr/>
        </p:nvSpPr>
        <p:spPr>
          <a:xfrm>
            <a:off x="1751310" y="3497025"/>
            <a:ext cx="216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</a:t>
            </a:r>
            <a:endParaRPr lang="es-B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9A6EE2-F57F-5F7C-8952-869978A0F55F}"/>
              </a:ext>
            </a:extLst>
          </p:cNvPr>
          <p:cNvSpPr txBox="1"/>
          <p:nvPr/>
        </p:nvSpPr>
        <p:spPr>
          <a:xfrm>
            <a:off x="3471620" y="3681691"/>
            <a:ext cx="3301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Presicion</a:t>
            </a:r>
            <a:r>
              <a:rPr lang="en-US" dirty="0"/>
              <a:t> of intensity </a:t>
            </a:r>
            <a:r>
              <a:rPr lang="en-US" dirty="0" err="1"/>
              <a:t>mesuarements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</a:t>
            </a:r>
            <a:endParaRPr lang="es-B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AB2DAE3-ACE4-0074-D1E2-9B7AB08F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28" y="5343685"/>
            <a:ext cx="4207505" cy="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2600F-17A8-7664-6DF9-144F54AB9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4249"/>
            <a:ext cx="10515600" cy="12361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Ao considerar essas vantagens e desvantagens, é importante avaliar cuidadosamente se a EDSR é a abordagem certa para uma aplicação específica e se seus benefícios superam suas possíveis limitações nesse contexto específico.</a:t>
            </a:r>
            <a:endParaRPr lang="es-BO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4EDA3C-31D9-BC02-F429-3E715B69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60" y="2027351"/>
            <a:ext cx="7350280" cy="435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607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196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Na medicina, a EDSR é usada para melhorar a resolução de imagens médicas, facilitando um diagnóstico mais preciso. </a:t>
            </a:r>
          </a:p>
          <a:p>
            <a:r>
              <a:rPr lang="pt-BR" dirty="0"/>
              <a:t>No campo da fotografia, a EDSR pode restaurar imagens antigas e melhorar a qualidade das fotografias digitais.</a:t>
            </a:r>
          </a:p>
          <a:p>
            <a:r>
              <a:rPr lang="pt-BR" dirty="0"/>
              <a:t>Ela pode ser usada para melhorar a qualidade das imagens em tempo real. </a:t>
            </a:r>
          </a:p>
          <a:p>
            <a:r>
              <a:rPr lang="pt-BR" dirty="0"/>
              <a:t>Imagens de satélite que também exigem que você dê zoom em torno de um objeto específico, </a:t>
            </a:r>
          </a:p>
          <a:p>
            <a:r>
              <a:rPr lang="pt-BR" dirty="0"/>
              <a:t>Câmera de vigilância de vídeo quando o rosto de alguém está desfocado etc.</a:t>
            </a:r>
          </a:p>
        </p:txBody>
      </p:sp>
      <p:pic>
        <p:nvPicPr>
          <p:cNvPr id="3074" name="Picture 2" descr="Lo que deben saber sobre los usos médicos de los rayos X Mérida - Cedimmont  - Blog">
            <a:extLst>
              <a:ext uri="{FF2B5EF4-FFF2-40B4-BE49-F238E27FC236}">
                <a16:creationId xmlns:a16="http://schemas.microsoft.com/office/drawing/2014/main" id="{26C55A9A-8BC1-5F18-F457-B44EE0A7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06" y="286478"/>
            <a:ext cx="2582916" cy="18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DF1954-4298-BAD8-8F61-E228203A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562" y="2267347"/>
            <a:ext cx="4203916" cy="2343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2FC868-F9B3-65CC-C406-C6AF6BECC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987" y="4829189"/>
            <a:ext cx="4465065" cy="19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9280B-8C46-D488-43FF-F9DC15BC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F98750-1277-2FF5-CD42-90E47F823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61" y="1825625"/>
            <a:ext cx="11023948" cy="4351338"/>
          </a:xfrm>
        </p:spPr>
        <p:txBody>
          <a:bodyPr/>
          <a:lstStyle/>
          <a:p>
            <a:r>
              <a:rPr lang="es-BO" dirty="0">
                <a:hlinkClick r:id="rId2"/>
              </a:rPr>
              <a:t>https://keras.io/examples/vision/edsr/</a:t>
            </a:r>
            <a:endParaRPr lang="es-BO" dirty="0"/>
          </a:p>
          <a:p>
            <a:r>
              <a:rPr lang="es-BO" dirty="0">
                <a:hlinkClick r:id="rId3"/>
              </a:rPr>
              <a:t>https://github.com/krasserm/super-resolution/blob/master/article.ipynb</a:t>
            </a:r>
            <a:endParaRPr lang="en-US" dirty="0"/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771712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6687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Lim, B., Son, S., Kim, H.,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Nah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S., &amp; Lee, K.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Enhanced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Deep Residual Networks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https://arxiv.org/pdf/1707.02921.pdf</a:t>
            </a:r>
            <a:endParaRPr lang="es-BO" dirty="0"/>
          </a:p>
          <a:p>
            <a:r>
              <a:rPr lang="es-BO" dirty="0"/>
              <a:t>C. </a:t>
            </a:r>
            <a:r>
              <a:rPr lang="es-BO" dirty="0" err="1"/>
              <a:t>Ledig</a:t>
            </a:r>
            <a:r>
              <a:rPr lang="es-BO" dirty="0"/>
              <a:t>, L. </a:t>
            </a:r>
            <a:r>
              <a:rPr lang="es-BO" dirty="0" err="1"/>
              <a:t>Theis</a:t>
            </a:r>
            <a:r>
              <a:rPr lang="es-BO" dirty="0"/>
              <a:t>, F. </a:t>
            </a:r>
            <a:r>
              <a:rPr lang="es-BO" dirty="0" err="1"/>
              <a:t>Huszar</a:t>
            </a:r>
            <a:r>
              <a:rPr lang="es-BO" dirty="0"/>
              <a:t>, J. Caballero, A. Cunningham, ´ A. Acosta, A. </a:t>
            </a:r>
            <a:r>
              <a:rPr lang="es-BO" dirty="0" err="1"/>
              <a:t>Aitken</a:t>
            </a:r>
            <a:r>
              <a:rPr lang="es-BO" dirty="0"/>
              <a:t>, A. </a:t>
            </a:r>
            <a:r>
              <a:rPr lang="es-BO" dirty="0" err="1"/>
              <a:t>Tejani</a:t>
            </a:r>
            <a:r>
              <a:rPr lang="es-BO" dirty="0"/>
              <a:t>, J. </a:t>
            </a:r>
            <a:r>
              <a:rPr lang="es-BO" dirty="0" err="1"/>
              <a:t>Totz</a:t>
            </a:r>
            <a:r>
              <a:rPr lang="es-BO" dirty="0"/>
              <a:t>, Z. Wang, et al. </a:t>
            </a:r>
            <a:r>
              <a:rPr lang="es-BO" dirty="0" err="1"/>
              <a:t>Photo-realistic</a:t>
            </a:r>
            <a:r>
              <a:rPr lang="es-BO" dirty="0"/>
              <a:t> single </a:t>
            </a:r>
            <a:r>
              <a:rPr lang="es-BO" dirty="0" err="1"/>
              <a:t>image</a:t>
            </a:r>
            <a:r>
              <a:rPr lang="es-BO" dirty="0"/>
              <a:t> </a:t>
            </a:r>
            <a:r>
              <a:rPr lang="es-BO" dirty="0" err="1"/>
              <a:t>super-resolution</a:t>
            </a:r>
            <a:r>
              <a:rPr lang="es-BO" dirty="0"/>
              <a:t> </a:t>
            </a:r>
            <a:r>
              <a:rPr lang="es-BO" dirty="0" err="1"/>
              <a:t>using</a:t>
            </a:r>
            <a:r>
              <a:rPr lang="es-BO" dirty="0"/>
              <a:t> a generative adversarial </a:t>
            </a:r>
            <a:r>
              <a:rPr lang="es-BO" dirty="0" err="1"/>
              <a:t>network</a:t>
            </a:r>
            <a:r>
              <a:rPr lang="es-BO" dirty="0"/>
              <a:t>. arXiv:1609.04802, 2016. 1, 2, 3, 4, 5, 6, 7</a:t>
            </a:r>
            <a:endParaRPr lang="en-US" dirty="0"/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Anwar, S., Khan, S., &amp; Barnes, N.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Deep Journey into Super-resolution: A Survey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https://arxiv.org/pdf/1904.07523.pdf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‌Dong, C., Loy, C., He, K., &amp; Tang, X.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Super-Resolution Using Deep Convolutional Networks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https://arxiv.org/pdf/1501.00092.pdf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Kim, J., Lee, J., &amp; Lee, K. (2016).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Accurate Image Super-Resolution Using Very Deep Convolutional Networks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https://arxiv.org/pdf/1511.04587.pdf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‌Dong, C., Loy, C., &amp; Tang, X.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Accelerating the Super-Resolution Convolutional Neural Network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https://arxiv.org/pdf/1608.00367.pdf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Shi, W., Caballero, J.,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Huszár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F.,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Totz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Aitken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Bishop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Rueckert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D., Wang, Z., &amp; Twitter.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Real-Time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Video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Efficient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Sub-Pixel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Neural Network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https://arxiv.org/pdf/1609.05158.pdf</a:t>
            </a:r>
          </a:p>
          <a:p>
            <a:pPr algn="l"/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Ledig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Theis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Huszár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F., Caballero, J., Cunningham, A., Acosta,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Aitken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Tejani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Totz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Wang, Z., &amp; Shi Twitter, W.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Photo-Realistic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Generative Adversarial Network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https://arxiv.org/pdf/1609.04802.pdf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F5995-D1BE-089D-5806-3460CF41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928FA-4880-AB18-07D7-4028252D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https://forms.gle/aoRDdjuvKPMZVw5B8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88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8BDE44-27C3-CB48-ACD7-CE3B8FD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Deep Neural Networks</a:t>
            </a:r>
            <a:endParaRPr lang="es-BO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263DB-95D5-40A8-BA2E-61ABD864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Apresentam limitações </a:t>
            </a:r>
          </a:p>
          <a:p>
            <a:pPr lvl="1"/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Desempenho da reconstrução dos modelos de rede neural é sensível a pequenas alterações na arquitetura</a:t>
            </a:r>
          </a:p>
          <a:p>
            <a:pPr lvl="1"/>
            <a:r>
              <a:rPr lang="pt-BR" sz="2000" dirty="0">
                <a:solidFill>
                  <a:schemeClr val="bg1">
                    <a:alpha val="80000"/>
                  </a:schemeClr>
                </a:solidFill>
              </a:rPr>
              <a:t>Mesmo modelo atinge diferentes níveis de desempenho com diferentes técnicas de inicialização e treinamento.</a:t>
            </a:r>
            <a:endParaRPr lang="es-BO" sz="20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pt-BR" sz="19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s-BO" sz="19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s-BO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What's a Deep Neural Network? Deep Nets Explained – BMC Software | Blogs">
            <a:extLst>
              <a:ext uri="{FF2B5EF4-FFF2-40B4-BE49-F238E27FC236}">
                <a16:creationId xmlns:a16="http://schemas.microsoft.com/office/drawing/2014/main" id="{49020E10-B733-87AE-11F1-7912F6C8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9046" y="2746571"/>
            <a:ext cx="5824754" cy="28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1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0CA6E-F99D-84A8-2805-DA88B09D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8796E-B980-BEDD-17F8-63D4331B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6494B73-1167-B4BF-6FB7-AC5B3C9380A8}"/>
              </a:ext>
            </a:extLst>
          </p:cNvPr>
          <p:cNvSpPr/>
          <p:nvPr/>
        </p:nvSpPr>
        <p:spPr>
          <a:xfrm>
            <a:off x="451104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Arquitetura do modelo cuidadosamente projetada</a:t>
            </a:r>
            <a:endParaRPr lang="es-B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2972D0-FA80-2BC4-C589-9B5251DF7E23}"/>
              </a:ext>
            </a:extLst>
          </p:cNvPr>
          <p:cNvSpPr/>
          <p:nvPr/>
        </p:nvSpPr>
        <p:spPr>
          <a:xfrm>
            <a:off x="4468368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Métodos de </a:t>
            </a:r>
            <a:r>
              <a:rPr lang="es-BO" dirty="0" err="1"/>
              <a:t>otimização</a:t>
            </a:r>
            <a:r>
              <a:rPr lang="es-BO" dirty="0"/>
              <a:t> sofisticados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CD25557-6C04-30C4-F3A0-C092BF33F9DE}"/>
              </a:ext>
            </a:extLst>
          </p:cNvPr>
          <p:cNvSpPr/>
          <p:nvPr/>
        </p:nvSpPr>
        <p:spPr>
          <a:xfrm>
            <a:off x="9217152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Treinamento</a:t>
            </a:r>
            <a:r>
              <a:rPr lang="es-BO" dirty="0"/>
              <a:t> das redes </a:t>
            </a:r>
            <a:r>
              <a:rPr lang="es-BO" dirty="0" err="1"/>
              <a:t>neurais</a:t>
            </a:r>
            <a:endParaRPr lang="es-BO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E5424AEF-9FCD-239A-F8A8-6709AE5D61E4}"/>
              </a:ext>
            </a:extLst>
          </p:cNvPr>
          <p:cNvSpPr/>
          <p:nvPr/>
        </p:nvSpPr>
        <p:spPr>
          <a:xfrm>
            <a:off x="3243072" y="3294063"/>
            <a:ext cx="844296" cy="777240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46CE46E-FD05-36D3-4116-893499815745}"/>
              </a:ext>
            </a:extLst>
          </p:cNvPr>
          <p:cNvSpPr/>
          <p:nvPr/>
        </p:nvSpPr>
        <p:spPr>
          <a:xfrm>
            <a:off x="7373112" y="3130708"/>
            <a:ext cx="1591056" cy="1254951"/>
          </a:xfrm>
          <a:prstGeom prst="rightArrow">
            <a:avLst/>
          </a:prstGeom>
          <a:solidFill>
            <a:srgbClr val="FF0000"/>
          </a:solidFill>
          <a:ln>
            <a:solidFill>
              <a:srgbClr val="DF1F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5200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4F6C-A3F1-3F9F-CAFE-523A8E68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Deep Neural Networks</a:t>
            </a:r>
            <a:endParaRPr lang="es-BO" sz="3600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B3611F-62A4-439F-500C-15C325A5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pt-BR" sz="1700"/>
              <a:t>Maioria dos algoritmos de SR existentes trata a super-resolução de diferentes fatores de escala como problemas independentes.</a:t>
            </a:r>
          </a:p>
          <a:p>
            <a:pPr lvl="1"/>
            <a:r>
              <a:rPr lang="pt-BR" sz="1700"/>
              <a:t>Sem considerar e utilizar relações mútuas entre diferentes escalas na SR.</a:t>
            </a:r>
          </a:p>
          <a:p>
            <a:endParaRPr lang="pt-BR" sz="1700"/>
          </a:p>
          <a:p>
            <a:r>
              <a:rPr lang="pt-BR" sz="1700"/>
              <a:t>Esses algoritmos exigem muitas redes específicas de escala que precisam ser treinadas de forma independente para lidar com várias escalas. </a:t>
            </a:r>
          </a:p>
          <a:p>
            <a:pPr marL="457200" lvl="1" indent="0">
              <a:buNone/>
            </a:pPr>
            <a:endParaRPr lang="es-BO" sz="1700"/>
          </a:p>
          <a:p>
            <a:pPr marL="457200" lvl="1" indent="0">
              <a:buNone/>
            </a:pPr>
            <a:endParaRPr lang="pt-BR" sz="1700" dirty="0"/>
          </a:p>
        </p:txBody>
      </p:sp>
      <p:pic>
        <p:nvPicPr>
          <p:cNvPr id="1028" name="Picture 4" descr="Qué es la densidad de píxeles en pantalla, y cómo se nota su diferencia">
            <a:extLst>
              <a:ext uri="{FF2B5EF4-FFF2-40B4-BE49-F238E27FC236}">
                <a16:creationId xmlns:a16="http://schemas.microsoft.com/office/drawing/2014/main" id="{021DC44A-CB96-741E-3C5D-067A19230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8"/>
          <a:stretch/>
        </p:blipFill>
        <p:spPr bwMode="auto">
          <a:xfrm>
            <a:off x="6379031" y="1910687"/>
            <a:ext cx="5715000" cy="2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1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3DAF-A8B1-1CB3-871B-38ABDA7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VDSR (Very Deep Super Resolution)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186B3-AB61-1332-98AE-C8D8F16E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5" y="1675406"/>
            <a:ext cx="5023166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Pode lidar com a </a:t>
            </a:r>
            <a:r>
              <a:rPr lang="pt-BR" dirty="0" err="1"/>
              <a:t>super-resolução</a:t>
            </a:r>
            <a:r>
              <a:rPr lang="pt-BR" dirty="0"/>
              <a:t> de várias escalas em conjunto em uma única rede.</a:t>
            </a:r>
          </a:p>
          <a:p>
            <a:pPr algn="just"/>
            <a:r>
              <a:rPr lang="pt-BR" dirty="0"/>
              <a:t>O treinamento do modelo VDSR com várias escalas aumenta substancialmente o desempenho e supera o treinamento específico da escala</a:t>
            </a:r>
          </a:p>
          <a:p>
            <a:pPr algn="just"/>
            <a:r>
              <a:rPr lang="pt-BR" dirty="0"/>
              <a:t>O que implica a redundância entre os modelos específicos da escala. </a:t>
            </a:r>
          </a:p>
          <a:p>
            <a:endParaRPr lang="es-BO" dirty="0"/>
          </a:p>
        </p:txBody>
      </p:sp>
      <p:pic>
        <p:nvPicPr>
          <p:cNvPr id="2050" name="Picture 2" descr="Review: VDSR (Super Resolution). This time, VDSR (Very Deep Super… | by  Sik-Ho Tsang | Towards Data Science">
            <a:extLst>
              <a:ext uri="{FF2B5EF4-FFF2-40B4-BE49-F238E27FC236}">
                <a16:creationId xmlns:a16="http://schemas.microsoft.com/office/drawing/2014/main" id="{0FE19185-C28A-A0E5-F399-BAF5757B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1" y="2024148"/>
            <a:ext cx="6664014" cy="30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75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27974</TotalTime>
  <Words>3527</Words>
  <Application>Microsoft Office PowerPoint</Application>
  <PresentationFormat>Panorámica</PresentationFormat>
  <Paragraphs>282</Paragraphs>
  <Slides>56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7" baseType="lpstr">
      <vt:lpstr>-apple-system</vt:lpstr>
      <vt:lpstr>Aptos</vt:lpstr>
      <vt:lpstr>Arial</vt:lpstr>
      <vt:lpstr>Calibri</vt:lpstr>
      <vt:lpstr>Calibri Light</vt:lpstr>
      <vt:lpstr>Cambria Math</vt:lpstr>
      <vt:lpstr>Söhne</vt:lpstr>
      <vt:lpstr>source-serif-pro</vt:lpstr>
      <vt:lpstr>Times New Roman</vt:lpstr>
      <vt:lpstr>Wingdings</vt:lpstr>
      <vt:lpstr>Tema do Office</vt:lpstr>
      <vt:lpstr>TP558 - Tópicos avançados em Machine Learning: Enhanced Deep Residual Networks for Single Image  Super-Resolution</vt:lpstr>
      <vt:lpstr>Introdução</vt:lpstr>
      <vt:lpstr>EDSR Enhanced deep  super-resolution network</vt:lpstr>
      <vt:lpstr>EDSR</vt:lpstr>
      <vt:lpstr>Deep Neural Networks</vt:lpstr>
      <vt:lpstr>Deep Neural Networks</vt:lpstr>
      <vt:lpstr>Deep Neural Networks</vt:lpstr>
      <vt:lpstr>Deep Neural Networks</vt:lpstr>
      <vt:lpstr>VDSR (Very Deep Super Resolution)</vt:lpstr>
      <vt:lpstr>VDSR (Very Deep Super Resolution)</vt:lpstr>
      <vt:lpstr>SRResNet</vt:lpstr>
      <vt:lpstr>SRResNet</vt:lpstr>
      <vt:lpstr>SRResNet</vt:lpstr>
      <vt:lpstr>SRResNet</vt:lpstr>
      <vt:lpstr>Residual Blocks</vt:lpstr>
      <vt:lpstr>EDSR</vt:lpstr>
      <vt:lpstr>Arquitetura e funcionamento</vt:lpstr>
      <vt:lpstr>Residual Blocks</vt:lpstr>
      <vt:lpstr>Single-scale Model</vt:lpstr>
      <vt:lpstr>Single-scale Model</vt:lpstr>
      <vt:lpstr>Increasing Model Size</vt:lpstr>
      <vt:lpstr>Increasing Model Size</vt:lpstr>
      <vt:lpstr>EDSR Network</vt:lpstr>
      <vt:lpstr>EDSR Summary</vt:lpstr>
      <vt:lpstr>Single-scale Model</vt:lpstr>
      <vt:lpstr>Multi-scale Model (MDSR)</vt:lpstr>
      <vt:lpstr>Multi-scale knowledge transfer</vt:lpstr>
      <vt:lpstr>MDSR Design</vt:lpstr>
      <vt:lpstr>MDSR Design</vt:lpstr>
      <vt:lpstr>MDSR Design</vt:lpstr>
      <vt:lpstr>Multi-scale Model MDSR</vt:lpstr>
      <vt:lpstr>MDSR Summary</vt:lpstr>
      <vt:lpstr>Treinamento e testes</vt:lpstr>
      <vt:lpstr>Treinamento</vt:lpstr>
      <vt:lpstr>Treinamento</vt:lpstr>
      <vt:lpstr>Geometric Self-ensemble During Testing</vt:lpstr>
      <vt:lpstr>Self-ensemble</vt:lpstr>
      <vt:lpstr>Resultados</vt:lpstr>
      <vt:lpstr>Set5, Set14, B100, Urban100, &amp; DIV2K</vt:lpstr>
      <vt:lpstr>EDSR vs MDSR</vt:lpstr>
      <vt:lpstr>Presentación de PowerPoint</vt:lpstr>
      <vt:lpstr>Presentación de PowerPoint</vt:lpstr>
      <vt:lpstr>Presentación de PowerPoint</vt:lpstr>
      <vt:lpstr>Presentación de PowerPoint</vt:lpstr>
      <vt:lpstr>Desafio SR NTIRE2017</vt:lpstr>
      <vt:lpstr>Presentación de PowerPoint</vt:lpstr>
      <vt:lpstr>Presentación de PowerPoint</vt:lpstr>
      <vt:lpstr>Vantagens</vt:lpstr>
      <vt:lpstr>Desvantagens</vt:lpstr>
      <vt:lpstr>Presentación de PowerPoint</vt:lpstr>
      <vt:lpstr>Exemplos de aplicação</vt:lpstr>
      <vt:lpstr>Exemplos</vt:lpstr>
      <vt:lpstr>Presentación de PowerPoint</vt:lpstr>
      <vt:lpstr>Referências</vt:lpstr>
      <vt:lpstr>QUIZ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Eylen Jhuliana Mercado Ontiveros</cp:lastModifiedBy>
  <cp:revision>1735</cp:revision>
  <dcterms:created xsi:type="dcterms:W3CDTF">2020-01-20T13:50:05Z</dcterms:created>
  <dcterms:modified xsi:type="dcterms:W3CDTF">2024-04-19T16:56:49Z</dcterms:modified>
</cp:coreProperties>
</file>